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2" r:id="rId3"/>
    <p:sldId id="265" r:id="rId4"/>
    <p:sldId id="257" r:id="rId5"/>
    <p:sldId id="264" r:id="rId6"/>
    <p:sldId id="270" r:id="rId7"/>
    <p:sldId id="276" r:id="rId8"/>
    <p:sldId id="259" r:id="rId9"/>
    <p:sldId id="271" r:id="rId10"/>
    <p:sldId id="272" r:id="rId11"/>
    <p:sldId id="278" r:id="rId12"/>
    <p:sldId id="268" r:id="rId13"/>
    <p:sldId id="274" r:id="rId14"/>
    <p:sldId id="269" r:id="rId15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E55C7B5-E4CE-457F-AA85-E3F3D773C8B6}">
          <p14:sldIdLst>
            <p14:sldId id="256"/>
            <p14:sldId id="262"/>
            <p14:sldId id="265"/>
            <p14:sldId id="257"/>
            <p14:sldId id="264"/>
            <p14:sldId id="270"/>
            <p14:sldId id="276"/>
            <p14:sldId id="259"/>
            <p14:sldId id="271"/>
            <p14:sldId id="272"/>
            <p14:sldId id="278"/>
            <p14:sldId id="268"/>
            <p14:sldId id="274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3CF8"/>
    <a:srgbClr val="3333CC"/>
    <a:srgbClr val="006600"/>
    <a:srgbClr val="33CCFF"/>
    <a:srgbClr val="CCECFF"/>
    <a:srgbClr val="D1F0D1"/>
    <a:srgbClr val="F8B496"/>
    <a:srgbClr val="6AD7DC"/>
    <a:srgbClr val="DF9AF4"/>
    <a:srgbClr val="EDFD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34587" autoAdjust="0"/>
    <p:restoredTop sz="93486" autoAdjust="0"/>
  </p:normalViewPr>
  <p:slideViewPr>
    <p:cSldViewPr>
      <p:cViewPr varScale="1">
        <p:scale>
          <a:sx n="109" d="100"/>
          <a:sy n="109" d="100"/>
        </p:scale>
        <p:origin x="23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972" y="-96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3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view3D>
      <c:rotX val="0"/>
      <c:rotY val="0"/>
      <c:depthPercent val="70"/>
      <c:rAngAx val="1"/>
    </c:view3D>
    <c:floor>
      <c:thickness val="0"/>
    </c:floor>
    <c:sideWall>
      <c:thickness val="0"/>
      <c:spPr>
        <a:effectLst>
          <a:glow>
            <a:schemeClr val="bg1"/>
          </a:glow>
        </a:effectLst>
        <a:scene3d>
          <a:camera prst="orthographicFront"/>
          <a:lightRig rig="threePt" dir="t"/>
        </a:scene3d>
      </c:spPr>
    </c:sideWall>
    <c:backWall>
      <c:thickness val="0"/>
      <c:spPr>
        <a:effectLst>
          <a:glow>
            <a:schemeClr val="bg1"/>
          </a:glow>
        </a:effectLst>
        <a:scene3d>
          <a:camera prst="orthographicFront"/>
          <a:lightRig rig="threePt" dir="t"/>
        </a:scene3d>
      </c:spPr>
    </c:backWall>
    <c:plotArea>
      <c:layout>
        <c:manualLayout>
          <c:layoutTarget val="inner"/>
          <c:xMode val="edge"/>
          <c:yMode val="edge"/>
          <c:x val="9.0032404263757693E-2"/>
          <c:y val="0.15468020850805567"/>
          <c:w val="0.88690583989501304"/>
          <c:h val="0.48611814449557283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Постоянные вакансии</c:v>
                </c:pt>
              </c:strCache>
            </c:strRef>
          </c:tx>
          <c:spPr>
            <a:solidFill>
              <a:schemeClr val="tx2"/>
            </a:solidFill>
            <a:ln w="12700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50800" dist="25400" algn="bl" rotWithShape="0">
                <a:srgbClr val="000000">
                  <a:alpha val="60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3.5103145720936153E-2"/>
                  <c:y val="-2.48974274176254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441352044894741E-2"/>
                  <c:y val="3.6914503039713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3069609248475504E-2"/>
                  <c:y val="4.10161144885710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2979623763574599E-2"/>
                  <c:y val="2.0508057244285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4413407543696588E-2"/>
                  <c:y val="-4.92193373862853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1545614172950869E-2"/>
                  <c:y val="-2.8711280141999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6817273238836157E-2"/>
                  <c:y val="3.69371103469123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3.9734632014690331E-2"/>
                  <c:y val="0.118538508641158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3.441352044894741E-2"/>
                  <c:y val="0.127149954914570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2.8677933707456173E-2"/>
                  <c:y val="0.127149954914570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3.7281313819693025E-2"/>
                  <c:y val="0.135353177812284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3.2979623763574703E-2"/>
                  <c:y val="0.151759623607712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Лист1!$A$2:$A$20</c:f>
              <c:strCache>
                <c:ptCount val="7"/>
                <c:pt idx="0">
                  <c:v>январь 2023 года</c:v>
                </c:pt>
                <c:pt idx="1">
                  <c:v>февраль 2023 года</c:v>
                </c:pt>
                <c:pt idx="2">
                  <c:v>март 2023 года</c:v>
                </c:pt>
                <c:pt idx="3">
                  <c:v>апрель 2023 года</c:v>
                </c:pt>
                <c:pt idx="4">
                  <c:v>май 2023 года</c:v>
                </c:pt>
                <c:pt idx="5">
                  <c:v>июнь 2023 года</c:v>
                </c:pt>
                <c:pt idx="6">
                  <c:v>июль 2023 года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7"/>
                <c:pt idx="0" formatCode="0.0">
                  <c:v>45.7</c:v>
                </c:pt>
                <c:pt idx="1">
                  <c:v>71.599999999999994</c:v>
                </c:pt>
                <c:pt idx="2">
                  <c:v>71.400000000000006</c:v>
                </c:pt>
                <c:pt idx="3">
                  <c:v>65.2</c:v>
                </c:pt>
                <c:pt idx="4">
                  <c:v>33.9</c:v>
                </c:pt>
                <c:pt idx="5">
                  <c:v>41.9</c:v>
                </c:pt>
                <c:pt idx="6">
                  <c:v>55.9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Временные вакансии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 w="12700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50800" dist="25400" algn="bl" rotWithShape="0">
                <a:srgbClr val="000000">
                  <a:alpha val="60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3.6617543850141314E-2"/>
                  <c:y val="-6.5838291869378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589246632939605E-2"/>
                  <c:y val="-4.10161144885710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2979623763574648E-2"/>
                  <c:y val="-8.20322289771420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303596348373216E-2"/>
                  <c:y val="-2.05080572442855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2671618239346487E-2"/>
                  <c:y val="-9.5733548985513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2761716629498255E-2"/>
                  <c:y val="-7.22723314980506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6817273238836157E-2"/>
                  <c:y val="-4.70884372020680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3.9734632014690331E-2"/>
                  <c:y val="-3.8310988701513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3.4458569644023294E-2"/>
                  <c:y val="-3.6914503039713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3.011183039282898E-2"/>
                  <c:y val="-2.8711280141999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3.441352044894741E-2"/>
                  <c:y val="-2.0508057244285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3.4413520448947514E-2"/>
                  <c:y val="-4.10161144885710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anchor="ctr" anchorCtr="1"/>
              <a:lstStyle/>
              <a:p>
                <a:pPr>
                  <a:defRPr sz="13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Лист1!$A$2:$A$20</c:f>
              <c:strCache>
                <c:ptCount val="7"/>
                <c:pt idx="0">
                  <c:v>январь 2023 года</c:v>
                </c:pt>
                <c:pt idx="1">
                  <c:v>февраль 2023 года</c:v>
                </c:pt>
                <c:pt idx="2">
                  <c:v>март 2023 года</c:v>
                </c:pt>
                <c:pt idx="3">
                  <c:v>апрель 2023 года</c:v>
                </c:pt>
                <c:pt idx="4">
                  <c:v>май 2023 года</c:v>
                </c:pt>
                <c:pt idx="5">
                  <c:v>июнь 2023 года</c:v>
                </c:pt>
                <c:pt idx="6">
                  <c:v>июль 2023 года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7"/>
                <c:pt idx="0" formatCode="0.0">
                  <c:v>54.3</c:v>
                </c:pt>
                <c:pt idx="1">
                  <c:v>28.4</c:v>
                </c:pt>
                <c:pt idx="2">
                  <c:v>28.6</c:v>
                </c:pt>
                <c:pt idx="3">
                  <c:v>34.799999999999997</c:v>
                </c:pt>
                <c:pt idx="4">
                  <c:v>66.099999999999994</c:v>
                </c:pt>
                <c:pt idx="5">
                  <c:v>58.1</c:v>
                </c:pt>
                <c:pt idx="6">
                  <c:v>44.1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6"/>
        <c:shape val="box"/>
        <c:axId val="106240112"/>
        <c:axId val="106237760"/>
        <c:axId val="0"/>
      </c:bar3DChart>
      <c:catAx>
        <c:axId val="106240112"/>
        <c:scaling>
          <c:orientation val="minMax"/>
        </c:scaling>
        <c:delete val="0"/>
        <c:axPos val="b"/>
        <c:numFmt formatCode="@" sourceLinked="0"/>
        <c:majorTickMark val="out"/>
        <c:minorTickMark val="none"/>
        <c:tickLblPos val="nextTo"/>
        <c:txPr>
          <a:bodyPr/>
          <a:lstStyle/>
          <a:p>
            <a:pPr>
              <a:defRPr sz="13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06237760"/>
        <c:crosses val="autoZero"/>
        <c:auto val="1"/>
        <c:lblAlgn val="ctr"/>
        <c:lblOffset val="100"/>
        <c:noMultiLvlLbl val="0"/>
      </c:catAx>
      <c:valAx>
        <c:axId val="106237760"/>
        <c:scaling>
          <c:orientation val="minMax"/>
          <c:max val="1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300">
                    <a:latin typeface="Arial" pitchFamily="34" charset="0"/>
                    <a:cs typeface="Arial" pitchFamily="34" charset="0"/>
                  </a:defRPr>
                </a:pPr>
                <a:r>
                  <a:rPr lang="ru-RU" sz="1300" dirty="0">
                    <a:latin typeface="Arial" pitchFamily="34" charset="0"/>
                    <a:cs typeface="Arial" pitchFamily="34" charset="0"/>
                  </a:rPr>
                  <a:t>проценты</a:t>
                </a:r>
              </a:p>
            </c:rich>
          </c:tx>
          <c:layout>
            <c:manualLayout>
              <c:xMode val="edge"/>
              <c:yMode val="edge"/>
              <c:x val="1.4184930008748904E-2"/>
              <c:y val="0.22160812881256084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3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06240112"/>
        <c:crosses val="autoZero"/>
        <c:crossBetween val="between"/>
        <c:majorUnit val="20"/>
        <c:minorUnit val="2.0000000000000052E-2"/>
      </c:valAx>
    </c:plotArea>
    <c:legend>
      <c:legendPos val="b"/>
      <c:layout>
        <c:manualLayout>
          <c:xMode val="edge"/>
          <c:yMode val="edge"/>
          <c:x val="0.24631889763779527"/>
          <c:y val="0.90396706567487328"/>
          <c:w val="0.51374168853893265"/>
          <c:h val="8.3589872443113541E-2"/>
        </c:manualLayout>
      </c:layout>
      <c:overlay val="0"/>
      <c:txPr>
        <a:bodyPr/>
        <a:lstStyle/>
        <a:p>
          <a:pPr>
            <a:defRPr sz="1300" b="1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556036419927761E-2"/>
          <c:y val="3.6220506545678988E-2"/>
          <c:w val="0.91444397915901077"/>
          <c:h val="0.740011323258932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Постоянные вакансии</c:v>
                </c:pt>
              </c:strCache>
            </c:strRef>
          </c:tx>
          <c:spPr>
            <a:solidFill>
              <a:schemeClr val="accent1"/>
            </a:solidFill>
            <a:ln w="12700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50800" dist="25400" algn="bl" rotWithShape="0">
                <a:srgbClr val="000000">
                  <a:alpha val="60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-1.3589821633665381E-2"/>
                  <c:y val="6.5485149566534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5498348547935468E-3"/>
                  <c:y val="-3.27425747832673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0569768796710942E-2"/>
                  <c:y val="-9.82277243498020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3589702738628395E-2"/>
                  <c:y val="-3.27425747832673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8.7380718554046118E-3"/>
                  <c:y val="6.70062613084345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5421280784897478E-2"/>
                  <c:y val="5.95450793066411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1347271002213822E-2"/>
                  <c:y val="8.12624299321790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8481639039423216E-2"/>
                  <c:y val="1.01576748337476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2.1139537593421777E-2"/>
                  <c:y val="1.96455448699604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2.3790421340232418E-2"/>
                  <c:y val="9.6628494496411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1.811960365150438E-2"/>
                  <c:y val="2.29198023482871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1.8513621804398642E-2"/>
                  <c:y val="-6.54851495665347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Лист1!$A$2:$A$9</c:f>
              <c:strCache>
                <c:ptCount val="7"/>
                <c:pt idx="0">
                  <c:v>январь 2023 года</c:v>
                </c:pt>
                <c:pt idx="1">
                  <c:v>февраль 2023 года</c:v>
                </c:pt>
                <c:pt idx="2">
                  <c:v>март 2023 года</c:v>
                </c:pt>
                <c:pt idx="3">
                  <c:v>апрель 2023 года</c:v>
                </c:pt>
                <c:pt idx="4">
                  <c:v>май 2023 года</c:v>
                </c:pt>
                <c:pt idx="5">
                  <c:v>июнь 2023 года</c:v>
                </c:pt>
                <c:pt idx="6">
                  <c:v>июль 2023 года</c:v>
                </c:pt>
              </c:strCache>
            </c:strRef>
          </c:cat>
          <c:val>
            <c:numRef>
              <c:f>Лист1!$B$2:$B$9</c:f>
              <c:numCache>
                <c:formatCode>#,##0</c:formatCode>
                <c:ptCount val="7"/>
                <c:pt idx="0">
                  <c:v>65313</c:v>
                </c:pt>
                <c:pt idx="1">
                  <c:v>64504</c:v>
                </c:pt>
                <c:pt idx="2">
                  <c:v>67734</c:v>
                </c:pt>
                <c:pt idx="3">
                  <c:v>69642</c:v>
                </c:pt>
                <c:pt idx="4">
                  <c:v>70893</c:v>
                </c:pt>
                <c:pt idx="5">
                  <c:v>72720</c:v>
                </c:pt>
                <c:pt idx="6">
                  <c:v>69959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Сезонные вакансии</c:v>
                </c:pt>
              </c:strCache>
            </c:strRef>
          </c:tx>
          <c:spPr>
            <a:solidFill>
              <a:schemeClr val="accent3"/>
            </a:solidFill>
            <a:ln w="12700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50800" dist="25400" algn="bl" rotWithShape="0">
                <a:srgbClr val="000000">
                  <a:alpha val="60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8119603651504352E-2"/>
                  <c:y val="5.91016365615449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1139537593421721E-2"/>
                  <c:y val="-1.373538121380597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2649504564380474E-2"/>
                  <c:y val="-1.04611237354791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7179286582219374E-2"/>
                  <c:y val="1.24586786128079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9870927547742303E-2"/>
                  <c:y val="8.784033586147261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0118847479068418E-2"/>
                  <c:y val="2.23551862949378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8.9793098856465314E-3"/>
                  <c:y val="-3.378131363210030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4.6505793755157072E-3"/>
                  <c:y val="1.667267376896942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9.4973355622189615E-3"/>
                  <c:y val="7.39342807539145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1.0456937406518776E-2"/>
                  <c:y val="3.36379681865924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9.3203008520018355E-3"/>
                  <c:y val="1.90069357539119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5.8565317366522486E-3"/>
                  <c:y val="9.104085809264962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Лист1!$A$2:$A$9</c:f>
              <c:strCache>
                <c:ptCount val="7"/>
                <c:pt idx="0">
                  <c:v>январь 2023 года</c:v>
                </c:pt>
                <c:pt idx="1">
                  <c:v>февраль 2023 года</c:v>
                </c:pt>
                <c:pt idx="2">
                  <c:v>март 2023 года</c:v>
                </c:pt>
                <c:pt idx="3">
                  <c:v>апрель 2023 года</c:v>
                </c:pt>
                <c:pt idx="4">
                  <c:v>май 2023 года</c:v>
                </c:pt>
                <c:pt idx="5">
                  <c:v>июнь 2023 года</c:v>
                </c:pt>
                <c:pt idx="6">
                  <c:v>июль 2023 года</c:v>
                </c:pt>
              </c:strCache>
            </c:strRef>
          </c:cat>
          <c:val>
            <c:numRef>
              <c:f>Лист1!$C$2:$C$9</c:f>
              <c:numCache>
                <c:formatCode>#,##0</c:formatCode>
                <c:ptCount val="7"/>
                <c:pt idx="0">
                  <c:v>47354</c:v>
                </c:pt>
                <c:pt idx="1">
                  <c:v>40373</c:v>
                </c:pt>
                <c:pt idx="2">
                  <c:v>49680</c:v>
                </c:pt>
                <c:pt idx="3">
                  <c:v>66243</c:v>
                </c:pt>
                <c:pt idx="4">
                  <c:v>59892</c:v>
                </c:pt>
                <c:pt idx="5">
                  <c:v>50960</c:v>
                </c:pt>
                <c:pt idx="6">
                  <c:v>65536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Временные вакансии</c:v>
                </c:pt>
              </c:strCache>
            </c:strRef>
          </c:tx>
          <c:spPr>
            <a:solidFill>
              <a:schemeClr val="accent5"/>
            </a:solidFill>
            <a:ln w="127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50800" dist="25400" algn="bl" rotWithShape="0">
                <a:srgbClr val="000000">
                  <a:alpha val="60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2.2649504564380446E-2"/>
                  <c:y val="-6.3835130049903625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5669438506297815E-2"/>
                  <c:y val="5.90990584060502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9629570622463077E-2"/>
                  <c:y val="-3.9128665943752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9929423905987207E-2"/>
                  <c:y val="2.63590617782775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4159471535339171E-2"/>
                  <c:y val="9.18442113448123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8644049660079088E-2"/>
                  <c:y val="9.184421134481170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5455998135725818E-2"/>
                  <c:y val="0.1041378880059565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7.6680165216543531E-3"/>
                  <c:y val="9.18442113448123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5299009128760949E-3"/>
                  <c:y val="5.50240258310554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1.5100858659956708E-3"/>
                  <c:y val="5.17497683527287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0"/>
                  <c:y val="6.81210557443624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Лист1!$A$2:$A$9</c:f>
              <c:strCache>
                <c:ptCount val="7"/>
                <c:pt idx="0">
                  <c:v>январь 2023 года</c:v>
                </c:pt>
                <c:pt idx="1">
                  <c:v>февраль 2023 года</c:v>
                </c:pt>
                <c:pt idx="2">
                  <c:v>март 2023 года</c:v>
                </c:pt>
                <c:pt idx="3">
                  <c:v>апрель 2023 года</c:v>
                </c:pt>
                <c:pt idx="4">
                  <c:v>май 2023 года</c:v>
                </c:pt>
                <c:pt idx="5">
                  <c:v>июнь 2023 года</c:v>
                </c:pt>
                <c:pt idx="6">
                  <c:v>июль 2023 года</c:v>
                </c:pt>
              </c:strCache>
            </c:strRef>
          </c:cat>
          <c:val>
            <c:numRef>
              <c:f>Лист1!$D$2:$D$9</c:f>
              <c:numCache>
                <c:formatCode>#,##0</c:formatCode>
                <c:ptCount val="7"/>
                <c:pt idx="0">
                  <c:v>32749</c:v>
                </c:pt>
                <c:pt idx="1">
                  <c:v>35120</c:v>
                </c:pt>
                <c:pt idx="2">
                  <c:v>34204</c:v>
                </c:pt>
                <c:pt idx="3">
                  <c:v>34919</c:v>
                </c:pt>
                <c:pt idx="4">
                  <c:v>35754</c:v>
                </c:pt>
                <c:pt idx="5">
                  <c:v>39663</c:v>
                </c:pt>
                <c:pt idx="6">
                  <c:v>70145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90"/>
        <c:overlap val="3"/>
        <c:axId val="106236976"/>
        <c:axId val="106237368"/>
      </c:barChart>
      <c:catAx>
        <c:axId val="1062369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06237368"/>
        <c:crosses val="autoZero"/>
        <c:auto val="1"/>
        <c:lblAlgn val="ctr"/>
        <c:lblOffset val="100"/>
        <c:noMultiLvlLbl val="0"/>
      </c:catAx>
      <c:valAx>
        <c:axId val="10623736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ru-RU" sz="1100" dirty="0"/>
                  <a:t>Руб.</a:t>
                </a:r>
              </a:p>
            </c:rich>
          </c:tx>
          <c:layout>
            <c:manualLayout>
              <c:xMode val="edge"/>
              <c:yMode val="edge"/>
              <c:x val="0"/>
              <c:y val="0.39249416404117199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0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062369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3793247509535977"/>
          <c:y val="0.91979030904009484"/>
          <c:w val="0.71403267748931243"/>
          <c:h val="6.9572245674683439E-2"/>
        </c:manualLayout>
      </c:layout>
      <c:overlay val="0"/>
      <c:txPr>
        <a:bodyPr/>
        <a:lstStyle/>
        <a:p>
          <a:pPr>
            <a:defRPr sz="1200" b="1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>
                <a:solidFill>
                  <a:srgbClr val="FF0000"/>
                </a:solidFill>
                <a:latin typeface="Arial" pitchFamily="34" charset="0"/>
                <a:cs typeface="Arial" pitchFamily="34" charset="0"/>
              </a:defRPr>
            </a:pP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Распределение</a:t>
            </a:r>
            <a:r>
              <a:rPr lang="ru-RU" sz="1200" baseline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вакансий, заявленных работодателями в органы службы занятости населения на 1 августа 2023 года (по виду профессии)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0.18192605389677552"/>
          <c:y val="3.621406970344374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8828283244795868E-2"/>
          <c:y val="0.15524898641934934"/>
          <c:w val="0.93117167705582427"/>
          <c:h val="0.3104500517156935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Лист2!$B$72</c:f>
              <c:strCache>
                <c:ptCount val="1"/>
                <c:pt idx="0">
                  <c:v>Рабочие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 w="69850" h="5715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Лист2!$A$73:$A$91</c:f>
              <c:strCache>
                <c:ptCount val="19"/>
                <c:pt idx="0">
                  <c:v>РАЗДЕЛ F СТРОИТЕЛЬСТВО</c:v>
                </c:pt>
                <c:pt idx="1">
                  <c:v>РАЗДЕЛ H ТРАНСПОРТИРОВКА И ХРАНЕНИЕ</c:v>
                </c:pt>
                <c:pt idx="2">
                  <c:v>РАЗДЕЛ C ОБРАБАТЫВАЮЩИЕ ПРОИЗВОДСТВА</c:v>
                </c:pt>
                <c:pt idx="3">
                  <c:v>РАЗДЕЛ E ВОДОСНАБЖЕНИЕ; ВОДООТВЕДЕНИЕ, ОРГАНИЗАЦИЯ СБОРА И УТИЛИЗАЦИИ ОТХОДОВ, ДЕЯТЕЛЬНОСТЬ ПО ЛИКВИДАЦИИ ЗАГРЯЗНЕНИЙ</c:v>
                </c:pt>
                <c:pt idx="4">
                  <c:v>РАЗДЕЛ B ДОБЫЧА ПОЛЕЗНЫХ ИСКОПАЕМЫХ</c:v>
                </c:pt>
                <c:pt idx="5">
                  <c:v>РАЗДЕЛ I ДЕЯТЕЛЬНОСТЬ ГОСТИНИЦ И ПРЕДПРИЯТИЙ ОБЩЕСТВЕННОГО ПИТАНИЯ</c:v>
                </c:pt>
                <c:pt idx="6">
                  <c:v>РАЗДЕЛ L ДЕЯТЕЛЬНОСТЬ ПО ОПЕРАЦИЯМ С НЕДВИЖИМЫМ ИМУЩЕСТВОМ</c:v>
                </c:pt>
                <c:pt idx="7">
                  <c:v>РАЗДЕЛ G ТОРГОВЛЯ ОПТОВАЯ И РОЗНИЧНАЯ; РЕМОНТ АВТОТРАНСПОРТНЫХ СРЕДСТВ И МОТОЦИКЛОВ</c:v>
                </c:pt>
                <c:pt idx="8">
                  <c:v>РАЗДЕЛ D ОБЕСПЕЧЕНИЕ ЭЛЕКТРИЧЕСКОЙ ЭНЕРГИЕЙ, ГАЗОМ И ПАРОМ; КОНДИЦИОНИРОВАНИЕ ВОЗДУХА</c:v>
                </c:pt>
                <c:pt idx="9">
                  <c:v>РАЗДЕЛ A СЕЛЬСКОЕ, ЛЕСНОЕ ХОЗЯЙСТВО, ОХОТА, РЫБОЛОВСТВО И РЫБОВОДСТВО</c:v>
                </c:pt>
                <c:pt idx="10">
                  <c:v>РАЗДЕЛ R ДЕЯТЕЛЬНОСТЬ В ОБЛАСТИ КУЛЬТУРЫ, СПОРТА, ОРГАНИЗАЦИИ ДОСУГА И РАЗВЛЕЧЕНИЙ</c:v>
                </c:pt>
                <c:pt idx="11">
                  <c:v>РАЗДЕЛ N ДЕЯТЕЛЬНОСТЬ АДМИНИСТРАТИВНАЯ И СОПУТСТВУЮЩИЕ ДОПОЛНИТЕЛЬНЫЕ УСЛУГИ</c:v>
                </c:pt>
                <c:pt idx="12">
                  <c:v>РАЗДЕЛ S ПРЕДОСТАВЛЕНИЕ ПРОЧИХ ВИДОВ УСЛУГ</c:v>
                </c:pt>
                <c:pt idx="13">
                  <c:v>РАЗДЕЛ M ДЕЯТЕЛЬНОСТЬ ПРОФЕССИОНАЛЬНАЯ, НАУЧНАЯ И ТЕХНИЧЕСКАЯ</c:v>
                </c:pt>
                <c:pt idx="14">
                  <c:v>РАЗДЕЛ P ОБРАЗОВАНИЕ</c:v>
                </c:pt>
                <c:pt idx="15">
                  <c:v>РАЗДЕЛ O ГОСУДАРСТВЕННОЕ УПРАВЛЕНИЕ И ОБЕСПЕЧЕНИЕ ВОЕННОЙ БЕЗОПАСНОСТИ; СОЦИАЛЬНОЕ ОБЕСПЕЧЕНИЕ</c:v>
                </c:pt>
                <c:pt idx="16">
                  <c:v>РАЗДЕЛ J ДЕЯТЕЛЬНОСТЬ В ОБЛАСТИ ИНФОРМАЦИИ И СВЯЗИ</c:v>
                </c:pt>
                <c:pt idx="17">
                  <c:v>РАЗДЕЛ Q ДЕЯТЕЛЬНОСТЬ В ОБЛАСТИ ЗДРАВООХРАНЕНИЯ И СОЦИАЛЬНЫХ УСЛУГ</c:v>
                </c:pt>
                <c:pt idx="18">
                  <c:v>РАЗДЕЛ K ДЕЯТЕЛЬНОСТЬ ФИНАНСОВАЯ И СТРАХОВАЯ</c:v>
                </c:pt>
              </c:strCache>
            </c:strRef>
          </c:cat>
          <c:val>
            <c:numRef>
              <c:f>Лист2!$B$73:$B$91</c:f>
              <c:numCache>
                <c:formatCode>0.0</c:formatCode>
                <c:ptCount val="19"/>
                <c:pt idx="0">
                  <c:v>88.537074148296597</c:v>
                </c:pt>
                <c:pt idx="1">
                  <c:v>86.372826526486051</c:v>
                </c:pt>
                <c:pt idx="2">
                  <c:v>85.652173913043484</c:v>
                </c:pt>
                <c:pt idx="3">
                  <c:v>83.59375</c:v>
                </c:pt>
                <c:pt idx="4">
                  <c:v>83.258209916291051</c:v>
                </c:pt>
                <c:pt idx="5">
                  <c:v>82.511210762331842</c:v>
                </c:pt>
                <c:pt idx="6">
                  <c:v>81.612903225806448</c:v>
                </c:pt>
                <c:pt idx="7">
                  <c:v>76.979742173112342</c:v>
                </c:pt>
                <c:pt idx="8">
                  <c:v>72.987477638640428</c:v>
                </c:pt>
                <c:pt idx="9">
                  <c:v>72.10884353741497</c:v>
                </c:pt>
                <c:pt idx="10">
                  <c:v>59.507829977628639</c:v>
                </c:pt>
                <c:pt idx="11">
                  <c:v>53.496503496503493</c:v>
                </c:pt>
                <c:pt idx="12">
                  <c:v>48.559670781893004</c:v>
                </c:pt>
                <c:pt idx="13">
                  <c:v>44.827586206896555</c:v>
                </c:pt>
                <c:pt idx="14">
                  <c:v>44.622641509433961</c:v>
                </c:pt>
                <c:pt idx="15">
                  <c:v>40.990990990990987</c:v>
                </c:pt>
                <c:pt idx="16">
                  <c:v>29.515418502202643</c:v>
                </c:pt>
                <c:pt idx="17">
                  <c:v>28.183962264150942</c:v>
                </c:pt>
                <c:pt idx="18">
                  <c:v>1.3333333333333333</c:v>
                </c:pt>
              </c:numCache>
            </c:numRef>
          </c:val>
        </c:ser>
        <c:ser>
          <c:idx val="1"/>
          <c:order val="1"/>
          <c:tx>
            <c:strRef>
              <c:f>Лист2!$C$72</c:f>
              <c:strCache>
                <c:ptCount val="1"/>
                <c:pt idx="0">
                  <c:v>Служащие</c:v>
                </c:pt>
              </c:strCache>
            </c:strRef>
          </c:tx>
          <c:spPr>
            <a:solidFill>
              <a:srgbClr val="AB97C9"/>
            </a:solidFill>
            <a:scene3d>
              <a:camera prst="orthographicFront"/>
              <a:lightRig rig="threePt" dir="t"/>
            </a:scene3d>
            <a:sp3d>
              <a:bevelT h="635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anchor="ctr" anchorCtr="0"/>
              <a:lstStyle/>
              <a:p>
                <a:pPr>
                  <a:defRPr sz="1200" b="1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Лист2!$A$73:$A$91</c:f>
              <c:strCache>
                <c:ptCount val="19"/>
                <c:pt idx="0">
                  <c:v>РАЗДЕЛ F СТРОИТЕЛЬСТВО</c:v>
                </c:pt>
                <c:pt idx="1">
                  <c:v>РАЗДЕЛ H ТРАНСПОРТИРОВКА И ХРАНЕНИЕ</c:v>
                </c:pt>
                <c:pt idx="2">
                  <c:v>РАЗДЕЛ C ОБРАБАТЫВАЮЩИЕ ПРОИЗВОДСТВА</c:v>
                </c:pt>
                <c:pt idx="3">
                  <c:v>РАЗДЕЛ E ВОДОСНАБЖЕНИЕ; ВОДООТВЕДЕНИЕ, ОРГАНИЗАЦИЯ СБОРА И УТИЛИЗАЦИИ ОТХОДОВ, ДЕЯТЕЛЬНОСТЬ ПО ЛИКВИДАЦИИ ЗАГРЯЗНЕНИЙ</c:v>
                </c:pt>
                <c:pt idx="4">
                  <c:v>РАЗДЕЛ B ДОБЫЧА ПОЛЕЗНЫХ ИСКОПАЕМЫХ</c:v>
                </c:pt>
                <c:pt idx="5">
                  <c:v>РАЗДЕЛ I ДЕЯТЕЛЬНОСТЬ ГОСТИНИЦ И ПРЕДПРИЯТИЙ ОБЩЕСТВЕННОГО ПИТАНИЯ</c:v>
                </c:pt>
                <c:pt idx="6">
                  <c:v>РАЗДЕЛ L ДЕЯТЕЛЬНОСТЬ ПО ОПЕРАЦИЯМ С НЕДВИЖИМЫМ ИМУЩЕСТВОМ</c:v>
                </c:pt>
                <c:pt idx="7">
                  <c:v>РАЗДЕЛ G ТОРГОВЛЯ ОПТОВАЯ И РОЗНИЧНАЯ; РЕМОНТ АВТОТРАНСПОРТНЫХ СРЕДСТВ И МОТОЦИКЛОВ</c:v>
                </c:pt>
                <c:pt idx="8">
                  <c:v>РАЗДЕЛ D ОБЕСПЕЧЕНИЕ ЭЛЕКТРИЧЕСКОЙ ЭНЕРГИЕЙ, ГАЗОМ И ПАРОМ; КОНДИЦИОНИРОВАНИЕ ВОЗДУХА</c:v>
                </c:pt>
                <c:pt idx="9">
                  <c:v>РАЗДЕЛ A СЕЛЬСКОЕ, ЛЕСНОЕ ХОЗЯЙСТВО, ОХОТА, РЫБОЛОВСТВО И РЫБОВОДСТВО</c:v>
                </c:pt>
                <c:pt idx="10">
                  <c:v>РАЗДЕЛ R ДЕЯТЕЛЬНОСТЬ В ОБЛАСТИ КУЛЬТУРЫ, СПОРТА, ОРГАНИЗАЦИИ ДОСУГА И РАЗВЛЕЧЕНИЙ</c:v>
                </c:pt>
                <c:pt idx="11">
                  <c:v>РАЗДЕЛ N ДЕЯТЕЛЬНОСТЬ АДМИНИСТРАТИВНАЯ И СОПУТСТВУЮЩИЕ ДОПОЛНИТЕЛЬНЫЕ УСЛУГИ</c:v>
                </c:pt>
                <c:pt idx="12">
                  <c:v>РАЗДЕЛ S ПРЕДОСТАВЛЕНИЕ ПРОЧИХ ВИДОВ УСЛУГ</c:v>
                </c:pt>
                <c:pt idx="13">
                  <c:v>РАЗДЕЛ M ДЕЯТЕЛЬНОСТЬ ПРОФЕССИОНАЛЬНАЯ, НАУЧНАЯ И ТЕХНИЧЕСКАЯ</c:v>
                </c:pt>
                <c:pt idx="14">
                  <c:v>РАЗДЕЛ P ОБРАЗОВАНИЕ</c:v>
                </c:pt>
                <c:pt idx="15">
                  <c:v>РАЗДЕЛ O ГОСУДАРСТВЕННОЕ УПРАВЛЕНИЕ И ОБЕСПЕЧЕНИЕ ВОЕННОЙ БЕЗОПАСНОСТИ; СОЦИАЛЬНОЕ ОБЕСПЕЧЕНИЕ</c:v>
                </c:pt>
                <c:pt idx="16">
                  <c:v>РАЗДЕЛ J ДЕЯТЕЛЬНОСТЬ В ОБЛАСТИ ИНФОРМАЦИИ И СВЯЗИ</c:v>
                </c:pt>
                <c:pt idx="17">
                  <c:v>РАЗДЕЛ Q ДЕЯТЕЛЬНОСТЬ В ОБЛАСТИ ЗДРАВООХРАНЕНИЯ И СОЦИАЛЬНЫХ УСЛУГ</c:v>
                </c:pt>
                <c:pt idx="18">
                  <c:v>РАЗДЕЛ K ДЕЯТЕЛЬНОСТЬ ФИНАНСОВАЯ И СТРАХОВАЯ</c:v>
                </c:pt>
              </c:strCache>
            </c:strRef>
          </c:cat>
          <c:val>
            <c:numRef>
              <c:f>Лист2!$C$73:$C$91</c:f>
              <c:numCache>
                <c:formatCode>0.0</c:formatCode>
                <c:ptCount val="19"/>
                <c:pt idx="0">
                  <c:v>11.462925851703407</c:v>
                </c:pt>
                <c:pt idx="1">
                  <c:v>13.627173473513951</c:v>
                </c:pt>
                <c:pt idx="2">
                  <c:v>14.347826086956523</c:v>
                </c:pt>
                <c:pt idx="3">
                  <c:v>16.40625</c:v>
                </c:pt>
                <c:pt idx="4">
                  <c:v>16.741790083708953</c:v>
                </c:pt>
                <c:pt idx="5">
                  <c:v>17.488789237668161</c:v>
                </c:pt>
                <c:pt idx="6">
                  <c:v>18.387096774193548</c:v>
                </c:pt>
                <c:pt idx="7">
                  <c:v>23.020257826887661</c:v>
                </c:pt>
                <c:pt idx="8">
                  <c:v>27.012522361359572</c:v>
                </c:pt>
                <c:pt idx="9">
                  <c:v>27.891156462585034</c:v>
                </c:pt>
                <c:pt idx="10">
                  <c:v>40.492170022371369</c:v>
                </c:pt>
                <c:pt idx="11">
                  <c:v>46.5034965034965</c:v>
                </c:pt>
                <c:pt idx="12">
                  <c:v>51.440329218106996</c:v>
                </c:pt>
                <c:pt idx="13">
                  <c:v>55.172413793103452</c:v>
                </c:pt>
                <c:pt idx="14">
                  <c:v>55.377358490566039</c:v>
                </c:pt>
                <c:pt idx="15">
                  <c:v>59.009009009009006</c:v>
                </c:pt>
                <c:pt idx="16">
                  <c:v>70.48458149779735</c:v>
                </c:pt>
                <c:pt idx="17">
                  <c:v>71.816037735849051</c:v>
                </c:pt>
                <c:pt idx="18">
                  <c:v>98.666666666666671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208509488"/>
        <c:axId val="208510272"/>
      </c:barChart>
      <c:catAx>
        <c:axId val="208509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800" b="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208510272"/>
        <c:crosses val="autoZero"/>
        <c:auto val="1"/>
        <c:lblAlgn val="ctr"/>
        <c:lblOffset val="100"/>
        <c:noMultiLvlLbl val="0"/>
      </c:catAx>
      <c:valAx>
        <c:axId val="208510272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20850948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4223892505946124"/>
          <c:y val="0.95565031013870028"/>
          <c:w val="0.35604582596780532"/>
          <c:h val="4.4349689861299682E-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0.88343</cdr:x>
      <cdr:y>0.1982</cdr:y>
    </cdr:from>
    <cdr:to>
      <cdr:x>1</cdr:x>
      <cdr:y>0.3582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772682" y="1004713"/>
          <a:ext cx="1025618" cy="8110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8" y="4"/>
            <a:ext cx="2951065" cy="497447"/>
          </a:xfrm>
          <a:prstGeom prst="rect">
            <a:avLst/>
          </a:prstGeom>
        </p:spPr>
        <p:txBody>
          <a:bodyPr vert="horz" lIns="92381" tIns="46189" rIns="92381" bIns="461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133" y="4"/>
            <a:ext cx="2951064" cy="497447"/>
          </a:xfrm>
          <a:prstGeom prst="rect">
            <a:avLst/>
          </a:prstGeom>
        </p:spPr>
        <p:txBody>
          <a:bodyPr vert="horz" lIns="92381" tIns="46189" rIns="92381" bIns="46189" rtlCol="0"/>
          <a:lstStyle>
            <a:lvl1pPr algn="r">
              <a:defRPr sz="1200"/>
            </a:lvl1pPr>
          </a:lstStyle>
          <a:p>
            <a:fld id="{BFEE24D1-A9FC-4395-8A53-626BA8E8D246}" type="datetimeFigureOut">
              <a:rPr lang="ru-RU" smtClean="0"/>
              <a:pPr/>
              <a:t>02.08.2023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8" y="9441890"/>
            <a:ext cx="2951065" cy="497446"/>
          </a:xfrm>
          <a:prstGeom prst="rect">
            <a:avLst/>
          </a:prstGeom>
        </p:spPr>
        <p:txBody>
          <a:bodyPr vert="horz" lIns="92381" tIns="46189" rIns="92381" bIns="461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133" y="9441890"/>
            <a:ext cx="2951064" cy="497446"/>
          </a:xfrm>
          <a:prstGeom prst="rect">
            <a:avLst/>
          </a:prstGeom>
        </p:spPr>
        <p:txBody>
          <a:bodyPr vert="horz" lIns="92381" tIns="46189" rIns="92381" bIns="46189" rtlCol="0" anchor="b"/>
          <a:lstStyle>
            <a:lvl1pPr algn="r">
              <a:defRPr sz="1200"/>
            </a:lvl1pPr>
          </a:lstStyle>
          <a:p>
            <a:fld id="{1AFB26BA-63AB-4255-AA9D-9CE03C8737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1046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8" y="4"/>
            <a:ext cx="2951065" cy="497447"/>
          </a:xfrm>
          <a:prstGeom prst="rect">
            <a:avLst/>
          </a:prstGeom>
        </p:spPr>
        <p:txBody>
          <a:bodyPr vert="horz" lIns="92381" tIns="46189" rIns="92381" bIns="461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133" y="4"/>
            <a:ext cx="2951064" cy="497447"/>
          </a:xfrm>
          <a:prstGeom prst="rect">
            <a:avLst/>
          </a:prstGeom>
        </p:spPr>
        <p:txBody>
          <a:bodyPr vert="horz" lIns="92381" tIns="46189" rIns="92381" bIns="46189" rtlCol="0"/>
          <a:lstStyle>
            <a:lvl1pPr algn="r">
              <a:defRPr sz="1200"/>
            </a:lvl1pPr>
          </a:lstStyle>
          <a:p>
            <a:fld id="{D4D56B9D-C797-4ADE-B358-0BE5592122EB}" type="datetimeFigureOut">
              <a:rPr lang="ru-RU" smtClean="0"/>
              <a:pPr/>
              <a:t>02.08.2023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73638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81" tIns="46189" rIns="92381" bIns="461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405" y="4721743"/>
            <a:ext cx="5447995" cy="4473817"/>
          </a:xfrm>
          <a:prstGeom prst="rect">
            <a:avLst/>
          </a:prstGeom>
        </p:spPr>
        <p:txBody>
          <a:bodyPr vert="horz" lIns="92381" tIns="46189" rIns="92381" bIns="461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8" y="9441890"/>
            <a:ext cx="2951065" cy="497446"/>
          </a:xfrm>
          <a:prstGeom prst="rect">
            <a:avLst/>
          </a:prstGeom>
        </p:spPr>
        <p:txBody>
          <a:bodyPr vert="horz" lIns="92381" tIns="46189" rIns="92381" bIns="461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133" y="9441890"/>
            <a:ext cx="2951064" cy="497446"/>
          </a:xfrm>
          <a:prstGeom prst="rect">
            <a:avLst/>
          </a:prstGeom>
        </p:spPr>
        <p:txBody>
          <a:bodyPr vert="horz" lIns="92381" tIns="46189" rIns="92381" bIns="46189" rtlCol="0" anchor="b"/>
          <a:lstStyle>
            <a:lvl1pPr algn="r">
              <a:defRPr sz="1200"/>
            </a:lvl1pPr>
          </a:lstStyle>
          <a:p>
            <a:fld id="{519C15C2-6BC2-4246-B816-9184B08D33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9165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9C15C2-6BC2-4246-B816-9184B08D3339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8146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C15C2-6BC2-4246-B816-9184B08D333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698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9C15C2-6BC2-4246-B816-9184B08D333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533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9C15C2-6BC2-4246-B816-9184B08D3339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8633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C15C2-6BC2-4246-B816-9184B08D3339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9904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C15C2-6BC2-4246-B816-9184B08D3339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888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1ED60-7246-4D7A-B870-47DF6F7A01FE}" type="datetime1">
              <a:rPr lang="ru-RU" smtClean="0"/>
              <a:t>02.08.2023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D35C-37BF-4932-971E-C337B4439C35}" type="datetime1">
              <a:rPr lang="ru-RU" smtClean="0"/>
              <a:t>02.08.2023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0683-24A1-463E-B185-39D587ED630C}" type="datetime1">
              <a:rPr lang="ru-RU" smtClean="0"/>
              <a:t>02.08.2023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B194-C2C9-4DDF-ACB4-E362480329F0}" type="datetime1">
              <a:rPr lang="ru-RU" smtClean="0"/>
              <a:t>02.08.2023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F727-290F-4CEB-B6CC-AD857C384357}" type="datetime1">
              <a:rPr lang="ru-RU" smtClean="0"/>
              <a:t>02.08.2023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BD78D-0442-4A55-BA54-064026BFD5A5}" type="datetime1">
              <a:rPr lang="ru-RU" smtClean="0"/>
              <a:t>02.08.2023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83BF-676E-416D-9219-51C0A1DFA0BA}" type="datetime1">
              <a:rPr lang="ru-RU" smtClean="0"/>
              <a:t>02.08.2023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916D7-2E2D-4372-8505-3650E9669C76}" type="datetime1">
              <a:rPr lang="ru-RU" smtClean="0"/>
              <a:t>02.08.2023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0979-93E6-4EE8-B238-21F02FFB00F0}" type="datetime1">
              <a:rPr lang="ru-RU" smtClean="0"/>
              <a:t>02.08.2023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4F81A-E39B-499C-937B-3B16A2EE5F7C}" type="datetime1">
              <a:rPr lang="ru-RU" smtClean="0"/>
              <a:t>02.08.2023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A3EDF-654C-4D45-92B2-6911F5E0B8EB}" type="datetime1">
              <a:rPr lang="ru-RU" smtClean="0"/>
              <a:t>02.08.2023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BBF296D-3D37-4536-86D4-781037DAF6F1}" type="datetime1">
              <a:rPr lang="ru-RU" smtClean="0"/>
              <a:t>02.08.2023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udvsem.ru/" TargetMode="External"/><Relationship Id="rId2" Type="http://schemas.openxmlformats.org/officeDocument/2006/relationships/hyperlink" Target="http://www.deptrud.admhmao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data:image/jpeg;base64,/9j/4AAQSkZJRgABAQAAAQABAAD/2wCEAAkGBxQSEhUUEhQVFRUVGBcXGBgYFhgWFxwYFxQXFxQXFxoYHCggGBwlHBQYITEhJikrLi4uGB8zODMsNygtLywBCgoKDg0OGxAQGywkICUwLC8sLy0sLzQsLzQsLCwvLCwsLDUsLCwsLCwsLDQsLCwsLCwsLCwsLCwsLCwsLCwsLP/AABEIAMEBBQMBIgACEQEDEQH/xAAcAAABBQEBAQAAAAAAAAAAAAAEAAECAwUGBwj/xABGEAACAQIEAwUEBwYFAwIHAAABAhEAAwQSITEFQVETImFxgQYyQpEjUmKhscHRBxQzcpLwQ4Ki4fEVU7IkYxY0c4OjwtL/xAAaAQEBAQEBAQEAAAAAAAAAAAAAAQIFBAMG/8QAKxEBAQACAQIFAwMFAQAAAAAAAAECEQMhMQQFEkFRcYHwMmHBBhMUQtEi/9oADAMBAAIRAxEAPwD2+lTUpoFSpU00EqalTUD0qiTSmgekTUDcAqlr3SgILAb1X24nahyaqOIXNlzLmPKRPyoNFWBpxQQNWLfNASaU1WLoNZfGfabC4QfT30Q/VmW9FGtBsClXm+K/a1Z1/d8NfvfagKvz1NYt39rmKJi3g7ZI5Bzcb1CbVdG3sdNXj7/tUx1tc93AqE694R56mPM1pYP9rYgG/g7yqfiSHXz1j8aaTb06lXOcE9t8Fi4Fq+oY/A/cb0Db+ldEKinBp6jT0D0qhmqDXxQX0poRrxqGagOp6Ht3+tXTQSpU0080DEUqVKgjTE1T21IXRQXTSFVm4OtPn8RQSJp6pa9VTXCaC9rgFVNdmhMXfZBIXN11iKHXiikwoJbpoB8zpQG3CY0EnpQA4qB/EUg9Br/xVhRn95oH1V0+bHepWlUCFAjw0+fWgdc76yEU9DJ+ewqdnBopzBRm+tu3zqj93A1UlD4af6djUTjmQhWGf+T3vVeVBoUFxfi1nC2zdvuEUfMnoANSaB4/7T2cJZNxzJ2W3s7NyWDqPOvNm4Vf4ld7bGMYPuWl0CLyFAvaD9oV/Etkw5OHtnbKM99x4Bfd+7zrK4f7N4m6wK2QhbXtcQc7nqQuwPOIr0jgfBktAIEVT4CAfHz6itxsMuXvaDrMRGxB5GrscNgf2fKYOJuveP1ZKW/RQa6DB8Et2YRVCqfdgAeJUx93+1a9m/8ADBY8iBCkdQT98TVtyyXEMQB0XfrOY/pUGXiOF28pDgQdIPOdx41wdnh37jiOxaRh75m07jRT0I35gaxyPWvTsMgUwR3vrc2HWTz6ihuP8MtYm0bV2BPundg3IqOf6TQcZxX2LtPqV731h3T/AKd/WhMBxXiHDT3WOKsDe2/vgfZO/wAvlW77PcTdJwmKhbtoSHckBrYEg67kD7h1BpuJ8RwnO52h8FJHppFLlJ3bw4s8/wBEt+jqPZr2vsY9M1kww9623vr+o8RWybhrwPiF1RiFu4XPZug6PoAT0IE716h7Ee1y41SlwBMRb99Ov2l8P1pLL1hycefHdZzTqiaalSowVPTUqB6sS6RVVKgNVwanQAMURbv9aC6aVKaagENUYnFLbjNOvQTVV3DooLZmUAEk5jAA1O5oXBG4y5i5AYyikKSF5FtNzv6xQaoNKhPpJ99dOqfo1LtLkfAZ/mH60BRNMpnas67iWdjaKK3dzMQ5AGugPd3MfdVtq6VUAW9OQDj84oDHQEQRIqFzDqwylQR0j8OlVfvLf9tvRkP/AO1RuY8KJZXA0E5Z1Og90mgIW2AAI2pLaAnxqvCHQyWJndlK/IVfQU3cPmESw8jB8pqm92di2zsQqICzHwA1JO5oyvPv2oY9rrW8DaOrjtLvgq+4p8zr6ClHP27jcRxJxN0NkHdsIATlUHRj9rz/AErtuGWCsAqAeTEwD8p18K5X2exz4YIt9B2fui6NADsEuCO6fPTxrukxlsiDInqJB6Qw7p+dT1Sptf8AuxYQzR/KI9ZMn5RUrKAGGEtyY6z6nY+HyqAuMu47vJmOo8438586tazmEMSR0Hd/DX76qnxGWIYx0MwQeoqu3iCe7l73U90EdROvpGn309uE0MDo3XzPX8aqxONtRq4kagyBB6yaslvZLdLbtgt7zRGoy6Qes7/hT4cgSIAYb+P2p3IoXBcQF0lVdMy75e9I6jkPLWKJuYYHXUsNiddfLaKWWXVJZezG9quGWsRbz/Ha1DATp8Sk7Qa86uEAkEjTSvVOJYgGzdGzBGkDWNN/KvIMV77fzH8a8vP3ju+Udsoe868twdPOtn2gwD2biYnDGLtuGGXmNyjRuD4+IrBIr0jjOOw6oFZwWKjuIC7bfVQE1fD3uz5vjNYX6/w2fZ72i/fLCXbaATo8t7rgd4QJMVoFbh3eP5RA+bSa8n9j8ecPjygL2reIkLmgDtOWYdDsdjrXq1nE65XGRzy3VvFWP4b16Po4v1NcwywSS0jWcxLDxB2p0xTJ/E7y8nA1H84G3nT3MUg0Jk/VEs3yWqbN9tVCHTYsQndO0jUmrroummrAiQZB5janrLtYe4hLIyifgAPZn1J7p8h86Mw2MDEqe643U7+YOzDxFRBFKlSoJo5HOnqK0qDGxuKS5cyMwFu2QXJkBnGoWdiBufGB1oi5jF95XU9VzKTHh40RYwwQBFEKvjuZmT1119asNgEydfMD9KLFSOrDukEbzoZ58jUMTeyKXCljsqgGSToBptJ59KsXh9rX6NDJnVQfyohRGg0FEoLA4QouplnOZzrqx3A8OQ8BRYTWp0qCISnAilSoFSpUqBV5Jw5jisXiMTMi5cKr/IndWDy0Fele0mL7HCYi5zS1cI8wpj764D2KsFbVsHuiAZjrrudjrzFRXTDBLBYLnERdRhmlesH4gPmKoW2+D72HJv4ZtTZnM6A6za+sv2TW0mFB3mes/lsR4EVRZu9i+Uxkc6ZdQrcxpsD06+dTtWex8DetXkD4cwp5g5RPMFNdfMVZ2d1BuGXooysPKZB8tKzeKYE2mOIw/wBE+mdT/DucoZV2bo3jVlvjoKguGDRqqxAPTMTr91Yz5MMO90+mHDnn1xiXG7inDvIIJAjMCfiGzag+hrhTA6V1XE+JI1q4ACpIG+s98Ewdwa4e+8sT1rteVZzPjurvr/xzfH4ZYZSZRoYfGdmwZWhhsRRdzHXX9645n7RrBWrrTGBqdq8Hn09Nwyn7vjwZXVjUs3ikwYBUqfIiK5l9SfM/jWt51kHc+Z/GuJx5bj9R5Flu5w4Fel8Mx9hsMTYVVYDKUCgHOdBMdTrPOvM4Nd/icEQLd/CoDe7JGddlYDLuObGCJr08V1vT2+azcwt/dg+2nDiLMqCDahwecj3jp6mtD2U9q7GLAs4s5bvLM30TnYZRsreHyNX4vHLi7RKwN1dT7ynYgivJCsaHlp8q9k6dI4G7t9EJmsLBBe2OaiHUfaHxDx386ua+py3FI8wN1O+/TevOv2de2UBrGKuGFE2naWaBoUJ57gifGutHE7btNl7Kk6sty4uR/wDIsw3jp4zWpYSt+6sgjQT4z8qouZGQdoQI6tkKsNCVO+9D4K4boylyCN7aAII6q2pI8QflTnBIH0UE+8CZZ5GjDMdelT2ZqeH4iVMHNcT/ALgQ6fzad7zX5Vp23DAFSCDsQZFDW4IB1jqSfkRVRwxU5rRyk7rEWm9PhPiPvqK0lpUDa4mgkXCLbDcMR81OzCnoDqanNKgalT1TexKJ77KvmQPlQW0qDOPkdxLj+OXKPm8fdNCYzH3UKZsiW20Lgm5lJjJm90AHaddYoNeqL2KRPeYA9J19BuaGbCzpcZ2B2lso8oSB86nZsKuiqFPIqoE+PjQRu8QME27Vx4HQJ8s8E+gquxinuqHVkVT9UF2+ZgAjpFEzPTMPX+xQGIttaY3bYJUmbtvYnq6AfGOnxDxigyfb6zHD8SSzscggloGrKPdWF59KzfZUSiiQIUaRrt4/pW17WKLvD8R2ZzK9lmGUaaDMPwrk/ZfDvdRGa+wECBbATlzbVvkRU9x2tzLbWWYBejsAPSdB5fhQ78ZtXFKW0uXpEEIhj+swo+dYfGbSYcobaqXMy7/SPpHN5jflWfc4rebe43TQx+EV7OLweXJj6tzT1cXhMuTH1bjbxmKvC2UuqqKMvvNmuGSY27vITqay2xI86BucQaIZiwO0mSPKev6VINIHlXC814MuHkkv2dPwvBePCy/K2/dlSI5VzoMgVtudD5H8Kw7fujyrp/03lbeT7OL59JPR91i1bZ2HlVKmrbJ0FfX+oP8AT7uLwe60VlPufM/jWoDWTc94+Z/GuFw9q/T+Q3/3n9D16h7NX81lSIJyIu/JVA6dZry0GvS+AIr4SyTAIXQgQRDEb+levh/U6Pm2/wC1NfLL9reFMGOIsELdHvKBC3BzB8fGvKr75nYjYsx131JNesccx9tQQbwzD4S2efIAzXk958zMerE/Mk1699X55Wxq/D23acsnKJOo0HXWpYXhV3EB+yAOQAsSQogmANdz4eBo3CewuOunuWgy/XzDJ497n6TV0B8Lxe7bIKXGUjaDt5VuWfbHiBAYXpA2J7OdvHWtHh/7Jbpg4jEok8rYNw/No/CtE/sktDe9eb1RPl3TQYdr244gpJFxJO/dtVcv7QMeNzaPmqR+Naa/syw/W+SCQULosjllYoBMec+FE4X9nfD2LAm+Cu4Z4YeYyiCPkRBFL06EYj/tCx552x5BPzmlXV2/2Y8POy3GH/1iKVF07Y48H3Ed/Jco+bwD6TVbXbrSB2ds8pzXD6gZY+Zq9h8LfMn5HzppkROo6aDz8qIzsAzXVYXWcXUMXFzZFB3BGSCUYaieXiDRlmwq6ooU88qgE9QT18aE4jZaResgdrbkFJnOnxWyTz5qevgTRNrGI6C6rd0iZYhdOYI5Ea7+VBbccDvaAc5M+Ex1priAqQRmRhBBjLB/I0EuODHMgd1GwRDE7Z8zQvhvtrTvbucgloHWSxuEE8yohTPmam0V4RzZYWbhlG0tPuT/AO0zH4gNjzA6ijMRfRNLjBehZhJ8h1oPFcONwFLrPcQ7AN2WUgyIywSQRIJPKquDuFJsuALg1DhINxR8cx74+IeuxptRgxZb3EuMRzy9mv8ArgkeU1U9y8zAL2aGJYCbjROgzGBO8aHajG197QjmT98belUYc5pbXMeWwy/CNeR39TSoycTglTM30j22zdtaYwZb3riIsKx6qBruNd+L9jbgC5C2ttmSZkEKxymNiCCK9LuwddARuNzp48iOteY8fwVzC4q3ete7ilmD7puqAWU/VJBkHeZ3pO7cnRq+096XQbQnKRuf9q5i5eM7n5mtzEY5b8LcHY3Y7oaTOmwYaEffWcOEtze3PSTPyjSu34Tn45xyW6dfwvJjOPVAK2vOtu0e6vkKbCcF70s0xuIj860LmHS2PpGAXqSB6a71xfPJ/kZYf2/Z9r4vjnTYG5qCB0P4VhrsPKuhs3l2RHuMJggQpXkZYgeEjpT/ALu7E/R2rfn9I3nAgfeank1/xpl6uu3D80s8RcfT7OfVvP5TUrV9QgMgDkTpW/8AuUfxLrkdARbHqEg/fVGJ4cLJ7bDqJA76HZhzIJ1VtZnnX28yynibjO2nP4/D+mdaCw9stGUEz4afM1Vd4LdLEhYBJIBYffFdBhMcl0GJBBhlKtKnoelXZ1nVsw8Dt4GPxrn4eGmLpeB5bwZW4+7l14Lc0kqJkanaBJnSuq4VgbSWkW9lc6xJYrv9UmI1GsVXk+kJUaqvPTfkZ12H30Xwe9nR7hjUwoOsINv6jJ9RW+PGS7j3+J8Tny4ay7fn8Mr2oupbssUVVABjKFAnYRFcX7OezN7FsMoy2yYNwjuyASQv1jofDrXR8QwhxOKt4dFVh/FuDRe4nwluQJ09a9Bwt4OgFpCuQrNsQuSCJBBIjSfAjXXevRjN1y8r8KvZ32ds4NMqooaZzvDOdBufyFaFzCsGL2dHOrKZFt/HT3W+0B5zVwMbRHTc/wB+FSnTWWXqTt6f7UKhhMWHkDuuvv24GYflB6jQ1f6adGMkeVZeMv2niGZnWcr2RmZT0LDugeBIB51BMbeBVbq27LHRbrd8MZ93KphWOndLkdJ5Bsbjmw+UfrWZjRZDA5wtxfdNoZ3E8ioBkeERV/7jmP0ju58TkTyyrE+RmiLNsIMqBU+yo0+78YqaGYcfcEdphXY/WGzDkcozFPI9edNWwo9PM/hTVTal8ZbbQEM4O1tTcg+JUEAHxqJzvqtlVj/usAfEZUn7yKKtXVZVe2cykAjKIBU6yKkxAOYQOvMxyamgH+6Fu8XJ6rbQII8zLSPOs+9hLeFu9sFU2ngXCe+yE7XQW1ynZtdND1rcbQzqQd50Hn/YqDAaqYytIIAka7g8oNNCR011KnqYAnn5GojTTkegmD0JrLw1z91bsbpAtGTZdzoABJssTpKgaHmvlRIx4PdRXujllXKsdM7wDHgTQFkcm2OxY/d50JxDBi8uRiQynMjgQQw2YT942IPjTHtT3T2dvmCZuOR1+EAj1qhsF2jZXe4+XUy2VSTt3VAERuCDuKlqybZ4xqs/Z3GyXkVldVzOdShDW47xVhPWNQdqPF640ZEbSJ7WEWOgC975rQ2PwxBt9lkt3EJClF7plSSjAfA2X0idxRWBxovJnUZWU5XVjJVhup/XmCCK1vt+e7PpC41rpRizZdMsWlBGugBZpJOvQUJx7gVvE2GVD9JoyOzlnV11U6yV6EdK1MY+bJEyXUEDQd2Xgn/LT3VB70LPj72n4EVOm2ruSPM8HxNGBt4hGZwcrJlZoYachC7b6UfZ/eUU9nbz2o0S6wNwfy5TDCOTNPjR3tRwAu5xGHBa4AC66zcXWY+2MunWqvZ7FK6Aq2fqGJ0PMabHzrczjcy0WAw6X+92xkaFEUWSp6FR3x6nWjbfDkQyqwfr6E+pYEj8PKp43Dq7SLZtXFGlxIJHgQPfXwIIodeK9mcmIIHIXF0Q+DD3kPnp418eTKWvpMrYvxGGf3lZZWSBETO4mY18ulV27gcA5SfIzHmDGvzo3JGqj5/keVCN3WmYDH1VvXkfx861xTXV8OXLqr7YZwGGUKJ1ECToJ5A786uaysfCQdwI59P0psMQSSwJzEgdCBoPDkTHjVjWQNcogc+Y9R+tM/lLrszFwGdQ9slby93NEhspIhw24O/UTVuGxHaMbbgJdUCUYAgj6yaDMnj86gMTbW4+W77wDQpzydiCACdgKq4ke2Ai3cLLBV47JlPUFzqPCINZs67a4fjaeOtZe4GI7Q6wSIQRn0k8tPNhVWO4gtq2xzGFAiR8lEQDWTe4vdtOVvC2rlQFck5SFkkKANG5kSPDaifZng7YsjEXmItK020UCWZT70HNAB5GmL7c2XTTovYnhps23v4gBLt8hszEDIkAomvunUzNbGKvrcOa1na6NFuW1hCN8rMxCuvhJI5a09nBoO9lz+Nwl2HlmmB4CKMD6bll8OXr/vW3nC4fF3Xbs37PD3AJgAuWH1rZMAiTGxIopeHqx7+a43/umVPiFHd9QtQxNhXWHgCZVgYZTyYMNj4/OqkxZQhL/eBMJd91STsHGyv47HlrpQaiNGi6R8IGn+33UnthlIKqVOjK2v3H9agWjRjB5Rv/AH6a08+EH6x/v7qAUFrQ+O9Z6am4n53FHT3h9qjrV5WUFWVkOoK6n06/jQX/AFNCSELXHGkWhmXTq3uj1YVXZwd7Pnt5MOG99f4mb7RUQqt4gmec0GsBPw5vEx+dNWfbw9okhr9x2G/0pWP8tsqo2PKlQPbH7tfyH+DfYm3rAS6dXt+T6sPHMOlFtj7aNlzg/Ztg3GB6EKDHqOtVXOBK9trdxsysgTaDIMrcOpBuDqAPwiHBb5KtYuQt2zCsEWAw+C6o6NHoQRyoLRduHRbMKdjdcL/pXN8jFUXLVxiLZvHXfs1CjL0k5mnluOvKtHLIII1HMn5EdP8AmqkACnMSSDLEaa8iPwifCrLJ1qdb0Z+I4MhVlIWT7rsT2oIIKsHMnMDBp+H8QLA2r89tbjNAIUie5dXTYx6GRRq2s0sYR+R5r085nXf7qA4nh3fLcT+NanK2ykGM9u4N8jCNdRsanr+Y16fip4xlLIxyz3lGXUywzKQR1KR6xU7eHaNG7w1OfUSd45wfGazcVxOzdRbgIRlIYptdzK0OhC6kgBp5bUX2txiDatsY53oRY5gRLz5rWZJbtu2zGfn53LGYgwpIgq6+73gJIUjTXY9KE4poP3iyyqye8Cy99RuhJ0DDkSfDY1LFpedSWYgjZbKiDDAwzGWnTosGrm4Za98IC31nJa5p9okkEctRW8p0j5yzbPHFhdZHtB7oCse6pXouUloAIzNOp2q8tdbvA27YPITcY/OAD6Gh8VY7BziLeZ1b+Mg3gf4iRuw5iZI8RRZKkC4hEMAZUzI3B6GsTcbysoN8KpYFs12QSc5gGCPhUBee0VkcZ4H3+2wrLbuR3kA+jcAaSB7p8QK23nMGjMNZI0Go3j0G00zvl5gDoPxFJ7pfZzOG4zLdndU27o+FzHqp2YeIrZDIV+ka2F8Y/P8AKquK4a26xcth15TuCfqHcekVyl+0+Ff6G6jqeTAuUafdLrqAZgE8943q+n3N2R0OKsm2QcKz3Ad0ghPNHMAeUkeVD2cW94EZVWJDAn6RekoAPPc+FB3uJYlYNyxcGmpSHHqAZrPxXFQ8FluW3X3XysGHrGo8DpX1w9Mmnzy3a6HCy3ca6wy6QqhQRyMkFvvGoNXnBWxqUz+LkuR/UTXKLx9iRnXMV2ZUMMJ1BBEg89NKLfH3XaLVu+QT8YyqJ21YzWM9a1GZv3bWNxC28rqVEGIG0NofLWD6Vm8V42ugBYsdAqjvT0ga0KvDbr3OzvuLIYaBBmL9QGOgYdI8da6LhfC7Vn3E7x/xG1c/5jrPhtWddG8el2yuC8CN9u0xQ9092zy2BDOTuNdhXT3bLKxuWcqP8SbK4Ggn6rRoGA8DPJw86E68stWZ43hY+I/j/ZqtWrMHi1uglQcwMOraEN0Ycj4jQ0WtzofNR/ehrBxF5bhz2c73VEBkWbbD6rsSFZfCZHKtG0l94k27PXJNxvmwCj5NRGirQMwAA5yf7j50K2OtuCqhr4OhVVlPEFjCehNSt8LtzLzdPW4c23ML7o9BWitBm4DCX1BXMtu38Kn6W4ojVc2gjpOaOpou3wu2wBcte8XbMunRB3B6CiWQMCCJBBBHgRBFU4Hh4tHus5EEQSCN5k6STyk6xQGroIGgHKpg1AVIUFGMwFu7HaLMTGrDf+UilRIpUBlZHHMKwK4iyCbtoaqN7lo6vb8+a+I8a1MQTlOXQ+ROnOANzEx41kImIuDNJQlTlmUytmJRmUSH7pUMCI7um9AZZvrdtretwVK5gxPwncHp90GhbnELbwbZa8RsLSkqfAt7oI8WFAXsBbw+JBdFazfbu5tVtXzJOhkKtw6zHvacxW8xynfQ8gNjy9DQAs15hmREteLnOxHQqsCf81M2Bzd5rly71APZoR0hInc6EmiXw8NILAHq0wT5zoai1sg/xHIJ5BdD5hdJ89/Oi6nyyOJYUYf6a0oFplyXraj4NhdUfWUEyBuJ5gUdgbme1buDv5lWeh01I66+FEdiy/FCnqFMHxgbH+96xLZ/drnYBibFxoRgIFp2kmzI0APwydJj6tJN1rvO7Zuaag6HcDUxyI/4qp1jvASDvP8A5CmxCW7QlyltDzZog+p50F2yn+HauXAdJIKIJ8XgFfEA1ejPQRc01mRzC/jWJeX90YsBGHc96f8ACYn3hH+GxOvQmdjR74G58Rt2lPJFzsD0zOIj/LUU4NaQz2eefiuEmDtEHQDyAp0OgO5j1/w893+Qd0f59F/1UPea6ASezspuZ+kYfKAP9VSSwMM4tXADacxaaASrHay5Ov8AK3pvEmfuiqdEAHIkDT/anQ6MZcED3rua4OQfZfNQAuvlpVty2ApQhQhEZYERzEdPSj3txoTI8OXgaoNkrpEDx/A0t2WsZLhsMEeTbJi27fCeVt5+QbnseUmM0aE6fh4HnVl7DAgqwzqdI5a8jyis9GNgi3dYC2dLdxj/APjc9ejc/PeIMGmkadT+BqLoDo3e6Ry9R+tVLfDaIj3RyMQv9TQCPKatTCXmEMy2x0UZ2/qYR/poJYi0pQi5AX6xMQeRnkQdjVGBxrGUKtfiMtxYCsOUkkLmEaxM7jpRtnhKAglS7D4nJc+k6D0itFLVAAlq84gstsfZGd/DvGFB9DRNrhluZYG4w53CXjyB0X0ApcMt3troXqGB1390gCNORHr46aWqBkFQxOELlWDEFZ0mAZ6+I5H9aLW3VqpQV4ZGCgMczACTESeZjlRCinVKjfvpbEuyqPEx+NBaBUxWWeK5tLNt7niRkT5sJPoKHu4HG3DJv27a/UW0SfIv2gPyig1sTi0t/wARgvmdT5Dc0C3F3cE2LLOIJDP9Gunge8fkKqwfBntSRbsOxMliXDHzJDUYgvBYNm3sfdu/qgoAeCNiMTh7N973Zm7bS5ltqIGdQ0S0k70qG4JjrlrBYQJbzjsUBMM2qiI7g02pUHb01PSoBuIYJL1trdwSriD18CDyIIBB5ECs3g2LY58PfI7WzAJiO0Q+5dHnsejA+FG4viIQlArM+RmURAcqJKKx0zRr/wAGsfiBe99NYCm/YUNbYTluI857LAwQ3d2J0OU6bUG2omVILdM2xHr8tqHxGOt2+5duKpjRd2YeC6knrA/Gg8JbGJtLdN+44YSFSbKg81IXvAzIIZjR1nBqF+hRLR6wCZ2OaPe57mgAbGvcm3atMWj373cXKTroZfNB2y9DzqN3hZuIbN+73D8FpYkTMszZmLA6yMp2NaVq2uWASSDPXvc8xG/z2qwDMNAEg+cEfdH4g1q32i2+0YPA7KpcaxdRTfUErdfVrtomAwLSSw0DCdDB2NbB+qxJ8uY6GNZoXimB7dAUJW9bOa28SFfmDsCjDQjmD4VLhmO7e2ZAtvbOW4m5S4NxyEagg7EEVlFqpHdga7E8x4xzqqB7rEt06EcwfHzNEwGEGSR8p5ETpVWJvKqk3XW2BzJA8iCaAPE4JXRrbqMjCNenpsw5GeU8qzME5R/3e+S5j6JztcQcjsDcUbjnoesaQxvaD6Kzcun65+jTTZg1zX+lTVeK4RdvhRfuKgVlYC0O8GXUEXG1+Sjn1oK8Rltj6RlROrER5EmBNAdtm0t27l4cmIyp/U8SPFQa08Ph8MtyBDXdRmcm48jVgGedR0B06Uey+FBzn/T7zCHdbY6WxmbyLuI/0ipWuC21M5czD4nJdvQtMelbxTwpinhQYHaxcCOsZvdIYE7kAEbiQJnUUcMNWh2fhThPCgCXD1YtijAopzAEkgAcyYFAOtmrVt0G/F7cxaDXj9gaf1GF++lkxNzmtlfDvv8AM6D5UBlxlQSxCjqSAPmaCbi6nSyj3T1AhP6m/Kats8DtzmebjdXJY+k7elaSWgNhFBkCxibnvMtpeiat6s35AURhuCW1OYgu31nOZvma0wtSigrW3G1Ty1KKeKCIFIipRVeKu5EZspbKCcqxmMchJ1NBlex3/wAlY8FI+TsPypUJ+z7iK3sIMisAjOskQDLs+knWAwmlQbHAcYWU2n9+3przX4T+X/Natc7xi0bLi/bGq+8B8Sncf34VvYe8HVXUyrAEetBJ0BiQDBkTyMRI9CaelSoOev8A/o7+cGMPiW7/AEt320D67K+gP2o61rXAAc0Ej4p28Dr+XLyqzGYVLqNbuAMjgqwPMGsLh3FOwLYbFXIe3HZsd71o+4w3LOIysBzE86DauyO8SAOcdOsnp5VFx8QBbr4jwnmPDrQVrF3DpZw7Rye8eyEdIINwx/KNKmvDrrD6W+QPq2R2YjpmOZ/kVoLMdi0tgO9xE9QMw3gTuekD8ayMRne+l/CWnLe7cN0G1be3y1cZ8ynYhToSNq2sJwuzaMpbUNzY95z5u0sfnRdBlnB33M3L3Z/ZsrBjobjyT5gLVuG4VatnMqAv9diXf+tyT99TtWbi3CcxdHkkGJQj3cmmqkbjqJ5miHoIM9VGrCKaKDOxPDg9xXzOuUMAqkAd4gsTpMmIkEc+powirclNkoKopooHHccw9rRrgZvqp32+Q29azW4viL2lizkH1rmp/pBj7zQb50rKxXtBYQ5Q4duikH75yj50KPZ+5d1xN13+yDC/0jStTDcJtWxCovyFAHbxF677pt2l6yLj/wD8j76uTgyEg3S109XMj0XYfKocR9msNe1a0quNriAJcHkwGo8DIPMVnfuFzDTntm/b5XLJZLw/nthobzTXolB09oBdAAB4VesVyN3H2UQPbxF26zkqtpHL3GcboqPJUjnm0G5gVo8JweKgtevlWYyLahGCDkCxUF26nQfjQb8U8UGLd8bXLZ87Zn/S4H3VObw5Wj6sv5GgKpRQov3RvaB/luA/+QFS/ezztXB/QfwagJilQxx6jdbg/wDtufwBpv8Aqdrm4H80r/5AUBdKh04haO122f8AOv61clwHYg+RBoGsWVQZUUKJJgCBJJJPqSTSq3LSoKsZbzjLG/5Vj8FvGzdNh/dclrZ8ea+u/nPWugUan5fr+VY/H8DnWV0ZQecjUVUbNKgeDY/trYJ98d1x9oc/I70dUUqYjnT00UCpqelQNFNFSpRQRiq3oXiPGbFj+LdRT9WZb+ka1z2K9sC5jDWGf7T91fOBqfuoOqC1ncS43YsfxLig/VHeb+lZNc3cwuNxIPa3Six7idwfdqfU0fwz2StWwCQJoBr/tZcuaYbDsft3NB/SP1ocYLE3z/6i47KdSi9wcuQ0O/Outs4BV2FXC3r6fnVGVwzgtlB3FEjeRr6g1qrZAp3sg+Y2I0I8jTZ2XfvDqBr6jn6fKoHyUxSrLbhhKkEeFSoKMtYq8bDXhbRcwLACCcxHxPlywqqZBzMDIOm09AVqBWKDJx/A7V1xcg27wEC7bOW4AeROzj7LAjTaqRicRY/jJ29sf4tpYuAdXsz3vNCT9kVuRTEUAuAx9u8ua06uswY5HmGG6nwOtGI1ZmP4Pbut2net3YgXbZyXPAE7OPssCPCsDifGsfhbir+6ti7IIz3rYAuZSDIFsMZYaaiAYIgb0HaU9D4bFB1V1mGEjMpU+RU6qfA1eGoHpRSmqsVi0trmcwPvJ6AczQNfs24JdUgaksBFY1zg9nEa9mqJyhcrt4nmo8P+KLWy95g9wQk923PhozdW09K0RZNBgf/AAjaHuu4Hg7frSroBYNPVQQnPz/IVTi9jTUqDF9mf4t//J+L10NKlUUqVKlQMaVKlQKh8d/Df+Vvwp6VB4zZ/jP5/ma7zguwpUqo3LOx8qLTYUqVETpvi9Pzp6VA9NSpUAWB/iP/ACpR9KlUUqTUqVBCmpUqCJpUqVAjTrSpUD1jcX/j2PNvyp6VBvdPMVZSpVUOKVKlRX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6" name="Рисунок 5" descr="http://www.sozdatsite.ru/images/stories/prodvijen/seo-analysis-sajta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581128"/>
            <a:ext cx="1801281" cy="11952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 descr="http://softprom.ru/upload/iblock/642/analysis2.gif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669" y="4581128"/>
            <a:ext cx="1816710" cy="1195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Рисунок 12" descr="http://firstop.ru/wp-content/images/forex/fundamentalnyj-analiz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6978" y="4581128"/>
            <a:ext cx="1800200" cy="1195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1043608" y="468599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Департамент труда и занятости населения</a:t>
            </a:r>
          </a:p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Ханты-Мансийского автономного округа - Югры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7975" y="1844824"/>
            <a:ext cx="87129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Arial" pitchFamily="34" charset="0"/>
                <a:cs typeface="Arial" pitchFamily="34" charset="0"/>
              </a:rPr>
              <a:t>АНАЛИЗ ВАКАНТНЫХ РАБОЧИХ МЕСТ, </a:t>
            </a:r>
          </a:p>
          <a:p>
            <a:pPr algn="ctr"/>
            <a:r>
              <a:rPr lang="ru-RU" sz="2000" b="1" dirty="0">
                <a:latin typeface="Arial" pitchFamily="34" charset="0"/>
                <a:cs typeface="Arial" pitchFamily="34" charset="0"/>
              </a:rPr>
              <a:t>ЗАЯВЛЕННЫХ РАБОТОДАТЕЛЯМИ </a:t>
            </a:r>
          </a:p>
          <a:p>
            <a:pPr algn="ctr"/>
            <a:r>
              <a:rPr lang="ru-RU" sz="2000" b="1" dirty="0">
                <a:latin typeface="Arial" pitchFamily="34" charset="0"/>
                <a:cs typeface="Arial" pitchFamily="34" charset="0"/>
              </a:rPr>
              <a:t>В ОРГАНЫ СЛУЖБЫ ЗАНЯТОСТИ НАСЕЛЕНИЯ </a:t>
            </a:r>
          </a:p>
          <a:p>
            <a:pPr algn="ctr"/>
            <a:r>
              <a:rPr lang="ru-RU" sz="2000" b="1" dirty="0">
                <a:latin typeface="Arial" pitchFamily="34" charset="0"/>
                <a:cs typeface="Arial" pitchFamily="34" charset="0"/>
              </a:rPr>
              <a:t>ХАНТЫ-МАНСИЙСКОГО АВТОНОМНОГО ОКРУГА – ЮГРЫ</a:t>
            </a:r>
          </a:p>
          <a:p>
            <a:pPr algn="ctr"/>
            <a:r>
              <a:rPr lang="ru-RU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В ИЮЛЕ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2023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ГОДА</a:t>
            </a:r>
          </a:p>
          <a:p>
            <a:pPr algn="ctr"/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http://uralan.info/images/elveg1/zanyatost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1" y="354548"/>
            <a:ext cx="1399096" cy="874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727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9714" y="260648"/>
            <a:ext cx="8813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Arial" pitchFamily="34" charset="0"/>
                <a:cs typeface="Arial" pitchFamily="34" charset="0"/>
              </a:rPr>
              <a:t>Наиболее высокооплачиваемые вакансии, заявленные в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органы службы 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занятости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населения автономного округа в июле 2023 года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742965"/>
              </p:ext>
            </p:extLst>
          </p:nvPr>
        </p:nvGraphicFramePr>
        <p:xfrm>
          <a:off x="159714" y="836712"/>
          <a:ext cx="8752500" cy="55497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032"/>
                <a:gridCol w="3240360"/>
                <a:gridCol w="1263668"/>
                <a:gridCol w="3960440"/>
              </a:tblGrid>
              <a:tr h="434780">
                <a:tc>
                  <a:txBody>
                    <a:bodyPr/>
                    <a:lstStyle/>
                    <a:p>
                      <a:pPr algn="ctr">
                        <a:lnSpc>
                          <a:spcPct val="96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6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Вакансии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6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Максимальная зарплата, руб.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6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Сфера деятельности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213292">
                <a:tc>
                  <a:txBody>
                    <a:bodyPr/>
                    <a:lstStyle/>
                    <a:p>
                      <a:pPr algn="ctr">
                        <a:lnSpc>
                          <a:spcPct val="96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Мастер по ремонту скважин (капитальному, подземному)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252 000,00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Административно-управленческий персонал предприятий и организаций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96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Машинист бульдозера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Строительные, монтажные и ремонтные работы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96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Главный инженер (в прочих отраслях)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Административно-управленческий персонал предприятий и организаций</a:t>
                      </a:r>
                    </a:p>
                  </a:txBody>
                  <a:tcPr marL="9525" marR="9525" marT="9525" marB="0" anchor="ctr"/>
                </a:tc>
              </a:tr>
              <a:tr h="290985">
                <a:tc>
                  <a:txBody>
                    <a:bodyPr/>
                    <a:lstStyle/>
                    <a:p>
                      <a:pPr algn="ctr">
                        <a:lnSpc>
                          <a:spcPct val="96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Помощник бурильщика эксплуатационного и разведочного бурения скважин на нефть и газ (второй)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Бурение скважин</a:t>
                      </a:r>
                    </a:p>
                  </a:txBody>
                  <a:tcPr marL="9525" marR="9525" marT="9525" marB="0" anchor="ctr"/>
                </a:tc>
              </a:tr>
              <a:tr h="337358">
                <a:tc>
                  <a:txBody>
                    <a:bodyPr/>
                    <a:lstStyle/>
                    <a:p>
                      <a:pPr algn="ctr">
                        <a:lnSpc>
                          <a:spcPct val="96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Мастер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Бурение скважин, добыча нефти и газа</a:t>
                      </a:r>
                    </a:p>
                  </a:txBody>
                  <a:tcPr marL="9525" marR="9525" marT="9525" marB="0" anchor="ctr"/>
                </a:tc>
              </a:tr>
              <a:tr h="288211">
                <a:tc>
                  <a:txBody>
                    <a:bodyPr/>
                    <a:lstStyle/>
                    <a:p>
                      <a:pPr algn="ctr">
                        <a:lnSpc>
                          <a:spcPct val="96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Бурильщик капитального ремонта скважин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214 100,00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Добыча нефти и газа</a:t>
                      </a:r>
                    </a:p>
                  </a:txBody>
                  <a:tcPr marL="9525" marR="9525" marT="9525" marB="0" anchor="ctr"/>
                </a:tc>
              </a:tr>
              <a:tr h="337358">
                <a:tc>
                  <a:txBody>
                    <a:bodyPr/>
                    <a:lstStyle/>
                    <a:p>
                      <a:pPr algn="ctr">
                        <a:lnSpc>
                          <a:spcPct val="96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Машинист крана автомобильного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Строительные, монтажные и ремонтные работы</a:t>
                      </a:r>
                    </a:p>
                  </a:txBody>
                  <a:tcPr marL="9525" marR="9525" marT="9525" marB="0" anchor="ctr"/>
                </a:tc>
              </a:tr>
              <a:tr h="321783">
                <a:tc>
                  <a:txBody>
                    <a:bodyPr/>
                    <a:lstStyle/>
                    <a:p>
                      <a:pPr algn="ctr">
                        <a:lnSpc>
                          <a:spcPct val="96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Машинист передвижного компрессора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205 000,00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Добыча нефти и газа</a:t>
                      </a:r>
                    </a:p>
                  </a:txBody>
                  <a:tcPr marL="9525" marR="9525" marT="9525" marB="0" anchor="ctr"/>
                </a:tc>
              </a:tr>
              <a:tr h="290985">
                <a:tc>
                  <a:txBody>
                    <a:bodyPr/>
                    <a:lstStyle/>
                    <a:p>
                      <a:pPr algn="ctr">
                        <a:lnSpc>
                          <a:spcPct val="96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Директор по производству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Административно-управленческий персонал предприятий и организаций</a:t>
                      </a:r>
                    </a:p>
                  </a:txBody>
                  <a:tcPr marL="9525" marR="9525" marT="9525" marB="0" anchor="ctr"/>
                </a:tc>
              </a:tr>
              <a:tr h="337358">
                <a:tc>
                  <a:txBody>
                    <a:bodyPr/>
                    <a:lstStyle/>
                    <a:p>
                      <a:pPr algn="ctr">
                        <a:lnSpc>
                          <a:spcPct val="96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Водитель автомобиля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Автомобильный и электротранспорт</a:t>
                      </a:r>
                    </a:p>
                  </a:txBody>
                  <a:tcPr marL="9525" marR="9525" marT="9525" marB="0" anchor="ctr"/>
                </a:tc>
              </a:tr>
              <a:tr h="321783">
                <a:tc>
                  <a:txBody>
                    <a:bodyPr/>
                    <a:lstStyle/>
                    <a:p>
                      <a:pPr algn="ctr">
                        <a:lnSpc>
                          <a:spcPct val="96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Капитан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Водный транспорт</a:t>
                      </a:r>
                    </a:p>
                  </a:txBody>
                  <a:tcPr marL="9525" marR="9525" marT="9525" marB="0" anchor="ctr"/>
                </a:tc>
              </a:tr>
              <a:tr h="389709">
                <a:tc>
                  <a:txBody>
                    <a:bodyPr/>
                    <a:lstStyle/>
                    <a:p>
                      <a:pPr algn="ctr">
                        <a:lnSpc>
                          <a:spcPct val="96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Машинист землесосного плавучего несамоходного снаряда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Строительные, монтажные и ремонтные работы</a:t>
                      </a:r>
                    </a:p>
                  </a:txBody>
                  <a:tcPr marL="9525" marR="9525" marT="9525" marB="0" anchor="ctr"/>
                </a:tc>
              </a:tr>
              <a:tr h="337358">
                <a:tc>
                  <a:txBody>
                    <a:bodyPr/>
                    <a:lstStyle/>
                    <a:p>
                      <a:pPr algn="ctr">
                        <a:lnSpc>
                          <a:spcPct val="96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Начальник цеха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187 648,00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Административно-управленческий персонал предприятий и организаций</a:t>
                      </a:r>
                    </a:p>
                  </a:txBody>
                  <a:tcPr marL="9525" marR="9525" marT="9525" marB="0" anchor="ctr"/>
                </a:tc>
              </a:tr>
              <a:tr h="336389">
                <a:tc>
                  <a:txBody>
                    <a:bodyPr/>
                    <a:lstStyle/>
                    <a:p>
                      <a:pPr algn="ctr">
                        <a:lnSpc>
                          <a:spcPct val="96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Машинист экскаватора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профессии горных и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горнокапитальных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работ</a:t>
                      </a:r>
                    </a:p>
                  </a:txBody>
                  <a:tcPr marL="9525" marR="9525" marT="9525" marB="0" anchor="ctr"/>
                </a:tc>
              </a:tr>
              <a:tr h="337358">
                <a:tc>
                  <a:txBody>
                    <a:bodyPr/>
                    <a:lstStyle/>
                    <a:p>
                      <a:pPr algn="ctr">
                        <a:lnSpc>
                          <a:spcPct val="96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Машинист подъемника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181 900,00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Добыча нефти и газа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27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259" y="214015"/>
            <a:ext cx="8892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              По состоянию на 1 августа 2023 года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в банке вакансий Ханты-Мансийского автономного                                               округа – Югры содержится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24 498 вакантных рабочих мест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из них 67,7% составляют вакансии по рабочим профессиям (на 1 июля 2023 года – 27 621 рабочее место, из них 69,3% по рабочим профессиям).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746698228"/>
              </p:ext>
            </p:extLst>
          </p:nvPr>
        </p:nvGraphicFramePr>
        <p:xfrm>
          <a:off x="166188" y="1168122"/>
          <a:ext cx="8798300" cy="5069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946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1915314"/>
              </p:ext>
            </p:extLst>
          </p:nvPr>
        </p:nvGraphicFramePr>
        <p:xfrm>
          <a:off x="115841" y="813617"/>
          <a:ext cx="8935788" cy="5560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5188"/>
                <a:gridCol w="648072"/>
                <a:gridCol w="720080"/>
                <a:gridCol w="641276"/>
                <a:gridCol w="726876"/>
                <a:gridCol w="648072"/>
                <a:gridCol w="632939"/>
                <a:gridCol w="594503"/>
                <a:gridCol w="788782"/>
              </a:tblGrid>
              <a:tr h="223411">
                <a:tc rowSpan="3">
                  <a:txBody>
                    <a:bodyPr/>
                    <a:lstStyle/>
                    <a:p>
                      <a:pPr algn="l" rtl="0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На 1 августа 2023 года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На 1 августа 2022 года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80709">
                <a:tc vMerge="1">
                  <a:txBody>
                    <a:bodyPr/>
                    <a:lstStyle/>
                    <a:p>
                      <a:pPr algn="l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Численность безработных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Количество вакансий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Численность безработных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Количество вакансий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31984">
                <a:tc vMerge="1">
                  <a:txBody>
                    <a:bodyPr/>
                    <a:lstStyle/>
                    <a:p>
                      <a:pPr algn="l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Чел.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i="1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Удельный вес,</a:t>
                      </a:r>
                      <a:r>
                        <a:rPr lang="ru-RU" sz="1000" i="1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в </a:t>
                      </a:r>
                      <a:r>
                        <a:rPr lang="ru-RU" sz="1000" i="1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Ед.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Удельный вес,</a:t>
                      </a:r>
                      <a:r>
                        <a:rPr lang="ru-RU" sz="1000" i="1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в </a:t>
                      </a:r>
                      <a:r>
                        <a:rPr lang="ru-RU" sz="1000" i="1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Чел.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i="1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Удельный вес,</a:t>
                      </a:r>
                      <a:r>
                        <a:rPr lang="ru-RU" sz="1000" i="1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в </a:t>
                      </a:r>
                      <a:r>
                        <a:rPr lang="ru-RU" sz="1000" i="1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Ед.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Удельный вес,</a:t>
                      </a:r>
                      <a:r>
                        <a:rPr lang="ru-RU" sz="1000" i="1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в </a:t>
                      </a:r>
                      <a:r>
                        <a:rPr lang="ru-RU" sz="1000" i="1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603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Всего, из них: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2 779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400*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3 717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888*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5897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Руководители (представители) органов власти и управления всех уровней, включая </a:t>
                      </a:r>
                      <a:r>
                        <a:rPr lang="ru-RU" sz="110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руководителей </a:t>
                      </a: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учреждений, организаций и предприятий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7,6</a:t>
                      </a:r>
                    </a:p>
                  </a:txBody>
                  <a:tcPr marL="9525" marR="9525" marT="9525" marB="0" anchor="ctr"/>
                </a:tc>
              </a:tr>
              <a:tr h="29939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Специалисты высшего уровня квалификации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16,4</a:t>
                      </a:r>
                    </a:p>
                  </a:txBody>
                  <a:tcPr marL="9525" marR="9525" marT="9525" marB="0" anchor="ctr"/>
                </a:tc>
              </a:tr>
              <a:tr h="29939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Специалисты среднего уровня квалификации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6,4</a:t>
                      </a:r>
                    </a:p>
                  </a:txBody>
                  <a:tcPr marL="9525" marR="9525" marT="9525" marB="0" anchor="ctr"/>
                </a:tc>
              </a:tr>
              <a:tr h="4445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Служащие, занятые подготовкой информации, оформлением документации, учетом и обслуживанием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</a:p>
                  </a:txBody>
                  <a:tcPr marL="9525" marR="9525" marT="9525" marB="0" anchor="ctr"/>
                </a:tc>
              </a:tr>
              <a:tr h="5897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Работники сферы обслуживания, жилищно-коммунального хозяйства, торговли и родственных видов деятельности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9,8</a:t>
                      </a:r>
                    </a:p>
                  </a:txBody>
                  <a:tcPr marL="9525" marR="9525" marT="9525" marB="0" anchor="ctr"/>
                </a:tc>
              </a:tr>
              <a:tr h="4445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Квалифицированные работники сельского, лесного, охотничьего хозяйств, рыбоводства и рыболовства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9525" marR="9525" marT="9525" marB="0" anchor="ctr"/>
                </a:tc>
              </a:tr>
              <a:tr h="73488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Квалифицированные рабочие крупных и мелких промышленных </a:t>
                      </a:r>
                      <a:r>
                        <a:rPr lang="ru-RU" sz="110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предприятий</a:t>
                      </a: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художественных промыслов, строительства, транспорта, связи, геологии и разведки недр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15,6</a:t>
                      </a:r>
                    </a:p>
                  </a:txBody>
                  <a:tcPr marL="9525" marR="9525" marT="9525" marB="0" anchor="ctr"/>
                </a:tc>
              </a:tr>
              <a:tr h="3313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Операторы, аппаратчики, машинисты установок и </a:t>
                      </a:r>
                      <a:r>
                        <a:rPr lang="ru-RU" sz="110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машин</a:t>
                      </a:r>
                      <a:r>
                        <a:rPr lang="ru-RU" sz="110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 </a:t>
                      </a: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слесари-сборщики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35,9</a:t>
                      </a:r>
                    </a:p>
                  </a:txBody>
                  <a:tcPr marL="9525" marR="9525" marT="9525" marB="0" anchor="ctr"/>
                </a:tc>
              </a:tr>
              <a:tr h="2869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Неквалифицированные рабочие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6,6</a:t>
                      </a:r>
                    </a:p>
                  </a:txBody>
                  <a:tcPr marL="9525" marR="9525" marT="9525" marB="0" anchor="ctr"/>
                </a:tc>
              </a:tr>
              <a:tr h="2869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Военнослужащие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4300" y="260648"/>
            <a:ext cx="8928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Профессионально-квалификационный состав численности безработных граждан  и вакантных рабочих мест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20381" y="6453336"/>
            <a:ext cx="89289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(*без учета вакансий для временного трудоустройства несовершеннолетних граждан)</a:t>
            </a:r>
            <a:endParaRPr lang="ru-RU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31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581" y="1196752"/>
            <a:ext cx="88821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dirty="0">
                <a:solidFill>
                  <a:srgbClr val="493CF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smtClean="0">
                <a:solidFill>
                  <a:srgbClr val="493CF8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По-прежнему сохраняется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профессионально-квалификационный дисбаланс между спросом и предложением рабочей силы.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На 1 августа 2023 года в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структуре безработных граждан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24,9%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(от всех безработных) являются неквалифицированные рабочие,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а в структуре вакансий преобладает спрос на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операторов, аппаратчиков, машинистов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установок и машин и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слесарей-сборщиков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(35,2%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от всех вакансий).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/>
            <a:r>
              <a:rPr lang="ru-RU" sz="1200" dirty="0" smtClean="0">
                <a:latin typeface="Arial" pitchFamily="34" charset="0"/>
                <a:cs typeface="Arial" pitchFamily="34" charset="0"/>
              </a:rPr>
              <a:t>        </a:t>
            </a:r>
          </a:p>
          <a:p>
            <a:pPr algn="just"/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        В сравнении с 1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августа 2022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года </a:t>
            </a:r>
            <a:r>
              <a:rPr lang="ru-RU" sz="1200" u="sng" dirty="0" smtClean="0">
                <a:latin typeface="Arial" pitchFamily="34" charset="0"/>
                <a:cs typeface="Arial" pitchFamily="34" charset="0"/>
              </a:rPr>
              <a:t>в структуре спроса на рабочую силу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628650" lvl="1" indent="-171450" algn="just">
              <a:buFontTx/>
              <a:buChar char="-"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увеличились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доли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вакансий в группе квалифицированных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рабочих крупных и мелких промышленных предприятий, художественных промыслов, строительства, транспорта, связи, геологии и разведки недр (на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1,5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п.п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.);</a:t>
            </a:r>
          </a:p>
          <a:p>
            <a:pPr marL="628650" lvl="1" indent="-171450" algn="just">
              <a:buFontTx/>
              <a:buChar char="-"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снизились доли вакансий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в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группе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неквалифицированных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рабочих (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на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2,0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п.п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.),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операторов, аппаратчиков, машинистов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установок и машин и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слесари-сборщики (на 0,7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п.п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.).</a:t>
            </a:r>
            <a:endParaRPr lang="ru-RU" sz="1200" dirty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buFontTx/>
              <a:buChar char="-"/>
            </a:pP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ru-RU" sz="12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1200" u="sng" dirty="0" smtClean="0">
                <a:latin typeface="Arial" pitchFamily="34" charset="0"/>
                <a:cs typeface="Arial" pitchFamily="34" charset="0"/>
              </a:rPr>
              <a:t>структуре предложения рабочей силы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со стороны безработных граждан, состоящих на учете в органах службы занятости:</a:t>
            </a:r>
          </a:p>
          <a:p>
            <a:pPr lvl="1" algn="just"/>
            <a:r>
              <a:rPr lang="ru-RU" sz="1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увеличились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доли безработных в группе неквалифицированных рабочих (на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3,2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п.п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.);</a:t>
            </a:r>
          </a:p>
          <a:p>
            <a:pPr lvl="1" algn="just"/>
            <a:r>
              <a:rPr lang="ru-RU" sz="1200" dirty="0" smtClean="0">
                <a:latin typeface="Arial" pitchFamily="34" charset="0"/>
                <a:cs typeface="Arial" pitchFamily="34" charset="0"/>
              </a:rPr>
              <a:t>- снизились доли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безработных в группе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руководителей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(представители) органов власти и управления всех уровней, включая руководителей учреждений, организаций и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предприятий (на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2,2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п.п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.),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квалифицированных рабочих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крупных и мелких промышленных предприятий, художественных промыслов, строительства, транспорта, связи, геологии и разведки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недр (на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1,1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п.п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.).</a:t>
            </a:r>
          </a:p>
          <a:p>
            <a:pPr lvl="1" algn="just"/>
            <a:endParaRPr lang="ru-RU" sz="1200" dirty="0">
              <a:solidFill>
                <a:srgbClr val="493CF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392262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Профессионально-квалификационный состав численности безработных граждан и вакантных рабочих мест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57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3568" y="908720"/>
            <a:ext cx="7488832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С банком вакансий по Ханты-Мансийскому автономному округу-Югре можно ознакомиться:</a:t>
            </a:r>
          </a:p>
          <a:p>
            <a:pPr algn="ctr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на сайте </a:t>
            </a:r>
            <a:r>
              <a:rPr lang="ru-RU" dirty="0">
                <a:latin typeface="Arial" pitchFamily="34" charset="0"/>
                <a:cs typeface="Arial" pitchFamily="34" charset="0"/>
              </a:rPr>
              <a:t>Департамента труда и занятости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населения Ханты-Мансийского </a:t>
            </a:r>
            <a:r>
              <a:rPr lang="ru-RU" dirty="0">
                <a:latin typeface="Arial" pitchFamily="34" charset="0"/>
                <a:cs typeface="Arial" pitchFamily="34" charset="0"/>
              </a:rPr>
              <a:t>автономного округа – Югры </a:t>
            </a:r>
            <a:r>
              <a:rPr lang="ru-RU" b="1" u="sng" dirty="0">
                <a:latin typeface="Arial" pitchFamily="34" charset="0"/>
                <a:cs typeface="Arial" pitchFamily="34" charset="0"/>
                <a:hlinkClick r:id="rId2"/>
              </a:rPr>
              <a:t>http://</a:t>
            </a:r>
            <a:r>
              <a:rPr lang="ru-RU" b="1" u="sng" dirty="0" smtClean="0">
                <a:latin typeface="Arial" pitchFamily="34" charset="0"/>
                <a:cs typeface="Arial" pitchFamily="34" charset="0"/>
                <a:hlinkClick r:id="rId2"/>
              </a:rPr>
              <a:t>www.deptrud.admhmao.ru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 подразделе «Для граждан»,</a:t>
            </a:r>
          </a:p>
          <a:p>
            <a:pPr algn="ctr"/>
            <a:endParaRPr lang="ru-RU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на информационном портале «Работа в России» </a:t>
            </a:r>
            <a:r>
              <a:rPr lang="en-US" b="1" dirty="0">
                <a:latin typeface="Arial" pitchFamily="34" charset="0"/>
                <a:cs typeface="Arial" pitchFamily="34" charset="0"/>
                <a:hlinkClick r:id="rId3"/>
              </a:rPr>
              <a:t>http://www.trudvsem.ru</a:t>
            </a:r>
            <a:r>
              <a:rPr lang="en-US" b="1" dirty="0" smtClean="0">
                <a:latin typeface="Arial" pitchFamily="34" charset="0"/>
                <a:cs typeface="Arial" pitchFamily="34" charset="0"/>
                <a:hlinkClick r:id="rId3"/>
              </a:rPr>
              <a:t>/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93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6974714"/>
              </p:ext>
            </p:extLst>
          </p:nvPr>
        </p:nvGraphicFramePr>
        <p:xfrm>
          <a:off x="107504" y="3068960"/>
          <a:ext cx="8856984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4"/>
          <p:cNvSpPr txBox="1">
            <a:spLocks/>
          </p:cNvSpPr>
          <p:nvPr/>
        </p:nvSpPr>
        <p:spPr>
          <a:xfrm>
            <a:off x="802912" y="2681741"/>
            <a:ext cx="7620000" cy="504056"/>
          </a:xfrm>
          <a:prstGeom prst="rect">
            <a:avLst/>
          </a:prstGeom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400" b="1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Изменение структуры вакансий, </a:t>
            </a:r>
            <a:r>
              <a:rPr lang="ru-RU" sz="1400" b="1" spc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заявленных </a:t>
            </a:r>
            <a:r>
              <a:rPr lang="ru-RU" sz="1400" b="1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органы службы занятости населения (по характеру рабочего места)</a:t>
            </a:r>
            <a:endParaRPr lang="ru-RU" sz="1400" b="1" spc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127" y="260648"/>
            <a:ext cx="8892480" cy="22313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          В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июле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2023 года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работодателями для замещения свободных рабочих мест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заявлено                              7 508 вакантных рабочих мест (в июне 2023 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года –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6 887 вакантных рабочих места),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из них:</a:t>
            </a:r>
          </a:p>
          <a:p>
            <a:pPr marL="555625" indent="-285750" algn="just">
              <a:buFont typeface="Wingdings" pitchFamily="2" charset="2"/>
              <a:buChar char="§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4 196 или 55,9% - постоянного характера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(в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июне 2023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года –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2 883 рабочих мест или 41,9%);</a:t>
            </a:r>
          </a:p>
          <a:p>
            <a:pPr marL="555625" indent="-285750" algn="just">
              <a:buFont typeface="Wingdings" pitchFamily="2" charset="2"/>
              <a:buChar char="§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484 или 6,4% - квотируемые рабочие места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(в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июне 2023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года –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116 рабочих мест или 1,7%);</a:t>
            </a:r>
          </a:p>
          <a:p>
            <a:pPr marL="555625" indent="-285750" algn="just">
              <a:buFont typeface="Wingdings" pitchFamily="2" charset="2"/>
              <a:buChar char="§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2 746 или 36,6% - вакансии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спецпрограмм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занятости, из них 2 220 рабочих мест (80,8%) для трудоустройства несовершеннолетних граждан в свободное от учебы время (в июне 202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года – 3 572 рабочих мест или 51,9%);</a:t>
            </a:r>
          </a:p>
          <a:p>
            <a:pPr marL="555625" indent="-285750" algn="just">
              <a:buFont typeface="Wingdings" pitchFamily="2" charset="2"/>
              <a:buChar char="§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5 690 рабочих мест или 75,8% - вакансии по рабочим профессиям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(в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июне 2023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года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–                     5 245 рабочих места или 76,2%).</a:t>
            </a:r>
          </a:p>
          <a:p>
            <a:pPr algn="just"/>
            <a:r>
              <a:rPr lang="ru-RU" sz="1300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7027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 txBox="1">
            <a:spLocks/>
          </p:cNvSpPr>
          <p:nvPr/>
        </p:nvSpPr>
        <p:spPr>
          <a:xfrm>
            <a:off x="864723" y="1505516"/>
            <a:ext cx="7632848" cy="513746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400" b="1" spc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Динамика изменения уровня оплаты труда по вакансиям, заявленным в органы службы занятости населения*</a:t>
            </a:r>
            <a:endParaRPr lang="ru-RU" sz="1400" b="1" spc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7501" y="315765"/>
            <a:ext cx="885698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	Средний уровень оплаты труда по вакансиям, заявленным в органы службы занятости округа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(без учета вакансий для временного трудоустройства несовершеннолетних граждан)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составил в июле 2023 года 69 876 руб., в сравнении с предыдущим месяцем произошло увеличение на 9,5% (в июне 2023 года – 63 827 руб.), а с аналогичным периодом 2022 года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уменьшение на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6,8% (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в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июле 2022 года – 65 400 руб.).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8286" y="6453336"/>
            <a:ext cx="70439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*(</a:t>
            </a:r>
            <a:r>
              <a:rPr lang="ru-RU" sz="12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без учета вакансий для временного трудоустройства несовершеннолетних граждан)</a:t>
            </a:r>
            <a:endParaRPr lang="ru-RU" sz="1200" dirty="0">
              <a:solidFill>
                <a:schemeClr val="bg1"/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1122590"/>
              </p:ext>
            </p:extLst>
          </p:nvPr>
        </p:nvGraphicFramePr>
        <p:xfrm>
          <a:off x="340603" y="2204864"/>
          <a:ext cx="8410780" cy="3878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16939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044298"/>
              </p:ext>
            </p:extLst>
          </p:nvPr>
        </p:nvGraphicFramePr>
        <p:xfrm>
          <a:off x="35496" y="908719"/>
          <a:ext cx="9073008" cy="532638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645380"/>
                <a:gridCol w="4427628"/>
              </a:tblGrid>
              <a:tr h="480116">
                <a:tc>
                  <a:txBody>
                    <a:bodyPr/>
                    <a:lstStyle/>
                    <a:p>
                      <a:pPr algn="ctr"/>
                      <a:r>
                        <a:rPr lang="ru-RU" sz="1300" i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По вакансиям постоянного характера </a:t>
                      </a:r>
                      <a:endParaRPr lang="ru-RU" sz="1300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i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По вакансиям временного характера (без учета вакансий для несовершеннолетних граждан)</a:t>
                      </a:r>
                      <a:endParaRPr lang="ru-RU" sz="1300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5248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50" b="1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Добыча полезных ископаемых </a:t>
                      </a:r>
                      <a:r>
                        <a:rPr lang="ru-RU" sz="115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– 1 123 ед. или 26,8%, </a:t>
                      </a:r>
                      <a:r>
                        <a:rPr lang="ru-RU" sz="115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наиболее востребованы </a:t>
                      </a:r>
                      <a:r>
                        <a:rPr lang="ru-RU" sz="115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–</a:t>
                      </a:r>
                      <a:r>
                        <a:rPr lang="ru-RU" sz="115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</a:t>
                      </a:r>
                      <a:r>
                        <a:rPr lang="ru-RU" sz="115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водитель автомобиля,</a:t>
                      </a:r>
                      <a:r>
                        <a:rPr lang="ru-RU" sz="1150" b="0" i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машинист паровой передвижной </a:t>
                      </a:r>
                      <a:r>
                        <a:rPr lang="ru-RU" sz="1150" b="0" i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депарафинизационной</a:t>
                      </a:r>
                      <a:r>
                        <a:rPr lang="ru-RU" sz="1150" b="0" i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установки, повар, оператор по гидравлическому разрыву пластов, электромонтер по ремонту и обслуживанию электрооборудования.</a:t>
                      </a:r>
                      <a:endParaRPr lang="ru-RU" sz="1150" b="1" i="0" dirty="0" smtClean="0">
                        <a:solidFill>
                          <a:schemeClr val="tx1"/>
                        </a:solidFill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50" b="1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Добыча полезных ископаемых </a:t>
                      </a:r>
                      <a:r>
                        <a:rPr lang="ru-RU" sz="115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– 240 ед. или 22,5%, </a:t>
                      </a:r>
                      <a:r>
                        <a:rPr lang="ru-RU" sz="115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наиболее востребованы </a:t>
                      </a:r>
                      <a:r>
                        <a:rPr lang="ru-RU" sz="115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–</a:t>
                      </a:r>
                      <a:r>
                        <a:rPr lang="ru-RU" sz="115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</a:t>
                      </a:r>
                      <a:r>
                        <a:rPr lang="ru-RU" sz="115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слесарь по обслуживанию буровых,</a:t>
                      </a:r>
                      <a:r>
                        <a:rPr lang="ru-RU" sz="1150" b="0" i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помощник бурильщика эксплуатационного и разведочного бурения скважин на нефть и газ (второй), бурильщик эксплуатационного и разведочного бурения.</a:t>
                      </a:r>
                      <a:endParaRPr lang="ru-RU" sz="1150" b="1" i="0" dirty="0" smtClean="0">
                        <a:solidFill>
                          <a:schemeClr val="tx1"/>
                        </a:solidFill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50" b="1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Строительство </a:t>
                      </a:r>
                      <a:r>
                        <a:rPr lang="ru-RU" sz="115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– 552 </a:t>
                      </a:r>
                      <a:r>
                        <a:rPr lang="ru-RU" sz="115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ед. </a:t>
                      </a:r>
                      <a:r>
                        <a:rPr lang="ru-RU" sz="115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или 13,2%</a:t>
                      </a:r>
                      <a:r>
                        <a:rPr lang="ru-RU" sz="115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, </a:t>
                      </a:r>
                      <a:r>
                        <a:rPr lang="ru-RU" sz="115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наиболее</a:t>
                      </a:r>
                      <a:r>
                        <a:rPr lang="ru-RU" sz="1150" b="0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</a:t>
                      </a:r>
                      <a:r>
                        <a:rPr lang="ru-RU" sz="115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востребованы </a:t>
                      </a:r>
                      <a:r>
                        <a:rPr lang="ru-RU" sz="1150" b="0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–</a:t>
                      </a:r>
                      <a:r>
                        <a:rPr lang="ru-RU" sz="115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</a:t>
                      </a:r>
                      <a:r>
                        <a:rPr lang="ru-RU" sz="1150" b="0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водитель автомобиля, </a:t>
                      </a:r>
                      <a:r>
                        <a:rPr lang="ru-RU" sz="1150" b="0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машинист экскаватора, подсобный рабочий, машинист бульдозера, </a:t>
                      </a:r>
                      <a:r>
                        <a:rPr lang="ru-RU" sz="1150" b="0" i="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электрогазосварщик</a:t>
                      </a:r>
                      <a:r>
                        <a:rPr lang="ru-RU" sz="1150" b="0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, машинист механического оборудования землесосных плавучих несамоходных и грунтонасосных установок, машинист автогрейдера, машинист экскаватора одноковшового.</a:t>
                      </a:r>
                      <a:endParaRPr lang="ru-RU" sz="1150" b="1" i="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50" b="1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Деятельность по операциям с недвижимостью </a:t>
                      </a:r>
                      <a:r>
                        <a:rPr lang="ru-RU" sz="115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– 126 </a:t>
                      </a:r>
                      <a:r>
                        <a:rPr lang="ru-RU" sz="115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ед. </a:t>
                      </a:r>
                      <a:r>
                        <a:rPr lang="ru-RU" sz="115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или</a:t>
                      </a:r>
                      <a:r>
                        <a:rPr lang="ru-RU" sz="1150" b="1" i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</a:t>
                      </a:r>
                      <a:r>
                        <a:rPr lang="ru-RU" sz="115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11,8%</a:t>
                      </a:r>
                      <a:r>
                        <a:rPr lang="ru-RU" sz="115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, </a:t>
                      </a:r>
                      <a:r>
                        <a:rPr lang="ru-RU" sz="115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наиболее</a:t>
                      </a:r>
                      <a:r>
                        <a:rPr lang="ru-RU" sz="1150" b="0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</a:t>
                      </a:r>
                      <a:r>
                        <a:rPr lang="ru-RU" sz="115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востребованы </a:t>
                      </a:r>
                      <a:r>
                        <a:rPr lang="ru-RU" sz="1150" b="0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– подсобный рабочий, рабочий по благоустройству населенных пунктов,</a:t>
                      </a:r>
                      <a:r>
                        <a:rPr lang="ru-RU" sz="1150" b="0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разнорабочий, делопроизводитель, уборщик территорий, кухонный рабочий, машинистка, электромонтер по ремонту и обслуживанию электрооборудования.</a:t>
                      </a:r>
                      <a:endParaRPr lang="ru-RU" sz="1150" b="0" i="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78018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5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Транспортировка и хранение </a:t>
                      </a:r>
                      <a:r>
                        <a:rPr lang="ru-RU" sz="1150" b="1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– 439 ед. или 10,5%</a:t>
                      </a:r>
                      <a:r>
                        <a:rPr lang="ru-RU" sz="1150" b="0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</a:t>
                      </a:r>
                      <a:r>
                        <a:rPr lang="ru-RU" sz="1150" b="0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– водитель автомобиля, слесарь по ремонту автомобилей,</a:t>
                      </a:r>
                      <a:r>
                        <a:rPr lang="ru-RU" sz="1150" b="0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машинист экскаватора, электромонтажник по силовым сетям и электрооборудованию, машинист крана автомобильного.</a:t>
                      </a:r>
                      <a:endParaRPr lang="ru-RU" sz="1150" b="1" i="0" dirty="0" smtClean="0">
                        <a:solidFill>
                          <a:schemeClr val="tx1"/>
                        </a:solidFill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5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Торговля оптовая и розничная – 124 ед. или 11,6%, наиболее востребованы </a:t>
                      </a:r>
                      <a:r>
                        <a:rPr lang="ru-RU" sz="115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– </a:t>
                      </a:r>
                      <a:r>
                        <a:rPr lang="ru-RU" sz="1150" b="0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подсобный рабочий</a:t>
                      </a:r>
                      <a:r>
                        <a:rPr lang="ru-RU" sz="115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, фасовщица, консультант, кухонный рабочий, продавец непродовольственных товаров,</a:t>
                      </a:r>
                      <a:r>
                        <a:rPr lang="ru-RU" sz="1150" b="0" i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делопроизводитель.</a:t>
                      </a:r>
                      <a:endParaRPr lang="ru-RU" sz="1150" b="0" i="0" dirty="0" smtClean="0">
                        <a:solidFill>
                          <a:schemeClr val="tx1"/>
                        </a:solidFill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/>
                </a:tc>
              </a:tr>
              <a:tr h="65933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50" b="1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Образование – 375 ед. или 8,9%</a:t>
                      </a:r>
                      <a:r>
                        <a:rPr lang="ru-RU" sz="1150" b="0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</a:t>
                      </a:r>
                      <a:r>
                        <a:rPr lang="ru-RU" sz="1150" b="0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– учитель, </a:t>
                      </a:r>
                      <a:r>
                        <a:rPr lang="ru-RU" sz="1150" b="0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преподаватель (в колледжах, университетах и других вузах), </a:t>
                      </a:r>
                      <a:r>
                        <a:rPr lang="ru-RU" sz="1150" b="0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учитель (преподаватель) русского языка и литературы, учитель (преподаватель) математики, </a:t>
                      </a:r>
                      <a:r>
                        <a:rPr lang="ru-RU" sz="1150" b="0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воспитатель, уборщик производственных и служебных помещений.</a:t>
                      </a:r>
                      <a:endParaRPr lang="ru-RU" sz="1150" b="0" i="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50" b="1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Деятельность административная – 102 ед. или 9,6%</a:t>
                      </a:r>
                      <a:r>
                        <a:rPr lang="ru-RU" sz="1150" b="0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</a:t>
                      </a:r>
                      <a:r>
                        <a:rPr lang="ru-RU" sz="1150" b="0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– уборщик территорий,</a:t>
                      </a:r>
                      <a:r>
                        <a:rPr lang="ru-RU" sz="1150" b="0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р</a:t>
                      </a:r>
                      <a:r>
                        <a:rPr lang="ru-RU" sz="1150" b="0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абочий по комплексному обслуживанию и ремонту зданий,</a:t>
                      </a:r>
                      <a:r>
                        <a:rPr lang="ru-RU" sz="1150" b="0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у</a:t>
                      </a:r>
                      <a:r>
                        <a:rPr lang="ru-RU" sz="1150" b="0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борщик производственных и служебных помещений,</a:t>
                      </a:r>
                      <a:r>
                        <a:rPr lang="ru-RU" sz="1150" b="0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плотник, слесарь-ремонтник, подсобный рабочий, слесарь-сантехник.</a:t>
                      </a:r>
                      <a:endParaRPr lang="ru-RU" sz="1150" b="0" i="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/>
                </a:tc>
              </a:tr>
              <a:tr h="86501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50" b="1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Деятельность в области здравоохранения и социальных услуг </a:t>
                      </a:r>
                      <a:r>
                        <a:rPr lang="ru-RU" sz="115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– 368 ед. или 8,8%, наиболее востребованы </a:t>
                      </a:r>
                      <a:r>
                        <a:rPr lang="ru-RU" sz="1150" b="0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–</a:t>
                      </a:r>
                      <a:r>
                        <a:rPr lang="ru-RU" sz="115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</a:t>
                      </a:r>
                      <a:r>
                        <a:rPr lang="ru-RU" sz="1150" b="0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медицинская сестра, </a:t>
                      </a:r>
                      <a:r>
                        <a:rPr lang="ru-RU" sz="1150" b="0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в</a:t>
                      </a:r>
                      <a:r>
                        <a:rPr lang="ru-RU" sz="1150" b="0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рач-анестезиолог-реаниматолог, уборщик производственных и служебных помещений,</a:t>
                      </a:r>
                      <a:r>
                        <a:rPr lang="ru-RU" sz="1150" b="0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фельдшер, специалист, фельдшер-лаборант, врач-рентгенолог.</a:t>
                      </a:r>
                      <a:endParaRPr lang="ru-RU" sz="1150" b="0" i="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50" b="1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Деятельность в области культуры, спорта, организации досуга и развлечений </a:t>
                      </a:r>
                      <a:r>
                        <a:rPr lang="ru-RU" sz="115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– 72 ед. или 6,8%, наиболее</a:t>
                      </a:r>
                      <a:r>
                        <a:rPr lang="ru-RU" sz="1150" b="0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</a:t>
                      </a:r>
                      <a:r>
                        <a:rPr lang="ru-RU" sz="115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востребованы –</a:t>
                      </a:r>
                      <a:r>
                        <a:rPr lang="ru-RU" sz="1150" b="0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</a:t>
                      </a:r>
                      <a:r>
                        <a:rPr lang="ru-RU" sz="1150" b="0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рабочий по благоустройству населенных пунктов,</a:t>
                      </a:r>
                      <a:r>
                        <a:rPr lang="ru-RU" sz="1150" b="0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подсобный рабочий, уборщик производственных и служебных помещений, машинистка, делопроизводитель</a:t>
                      </a:r>
                      <a:r>
                        <a:rPr lang="ru-RU" sz="1150" b="0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.</a:t>
                      </a:r>
                      <a:endParaRPr lang="ru-RU" sz="1150" b="0" i="0" dirty="0" smtClean="0">
                        <a:solidFill>
                          <a:schemeClr val="tx1"/>
                        </a:solidFill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11560" y="260648"/>
            <a:ext cx="8178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Наибольшая потребность работодателей для замещения свободных рабочих мест                    в июле 2023 года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(в разрезе видов экономической деятельности)</a:t>
            </a:r>
            <a:endParaRPr lang="ru-RU" sz="14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17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Прямоугольник 5"/>
          <p:cNvSpPr>
            <a:spLocks noChangeArrowheads="1"/>
          </p:cNvSpPr>
          <p:nvPr/>
        </p:nvSpPr>
        <p:spPr bwMode="auto">
          <a:xfrm>
            <a:off x="4452938" y="5876925"/>
            <a:ext cx="266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latin typeface="Calibri" pitchFamily="34" charset="0"/>
                <a:cs typeface="Arial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520" y="378254"/>
            <a:ext cx="8568952" cy="625940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sz="135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количеству рабочих мест </a:t>
            </a:r>
            <a:r>
              <a:rPr lang="ru-RU" sz="13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наибольшее количество вакансий, заявленных в июле 2023 года, приходилось на:</a:t>
            </a:r>
          </a:p>
          <a:p>
            <a:pPr marL="285750" indent="-285750" algn="just">
              <a:lnSpc>
                <a:spcPct val="114000"/>
              </a:lnSpc>
              <a:buFontTx/>
              <a:buChar char="-"/>
            </a:pPr>
            <a:r>
              <a:rPr lang="ru-RU" sz="13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Сургутский </a:t>
            </a:r>
            <a:r>
              <a:rPr lang="ru-RU" sz="13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ЦЗН – </a:t>
            </a:r>
            <a:r>
              <a:rPr lang="ru-RU" sz="13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21,9%;</a:t>
            </a:r>
          </a:p>
          <a:p>
            <a:pPr marL="285750" indent="-285750" algn="just">
              <a:lnSpc>
                <a:spcPct val="114000"/>
              </a:lnSpc>
              <a:buFontTx/>
              <a:buChar char="-"/>
            </a:pPr>
            <a:r>
              <a:rPr lang="ru-RU" sz="13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Нижневартовский ЦЗН </a:t>
            </a:r>
            <a:r>
              <a:rPr lang="ru-RU" sz="13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–17,0%;</a:t>
            </a:r>
            <a:endParaRPr lang="ru-RU" sz="135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14000"/>
              </a:lnSpc>
              <a:buFontTx/>
              <a:buChar char="-"/>
            </a:pPr>
            <a:r>
              <a:rPr lang="ru-RU" sz="13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Когалымский ЦЗН </a:t>
            </a:r>
            <a:r>
              <a:rPr lang="ru-RU" sz="13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11,0%;</a:t>
            </a:r>
          </a:p>
          <a:p>
            <a:pPr marL="285750" indent="-285750" algn="just">
              <a:lnSpc>
                <a:spcPct val="114000"/>
              </a:lnSpc>
              <a:buFontTx/>
              <a:buChar char="-"/>
            </a:pPr>
            <a:r>
              <a:rPr lang="ru-RU" sz="13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Мегионский ЦЗН </a:t>
            </a:r>
            <a:r>
              <a:rPr lang="ru-RU" sz="13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13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10,3%;</a:t>
            </a:r>
          </a:p>
          <a:p>
            <a:pPr marL="285750" indent="-285750" algn="just">
              <a:lnSpc>
                <a:spcPct val="114000"/>
              </a:lnSpc>
              <a:buFontTx/>
              <a:buChar char="-"/>
            </a:pPr>
            <a:r>
              <a:rPr lang="ru-RU" sz="13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Нефтеюганский ЦЗН – 8,7% от </a:t>
            </a:r>
            <a:r>
              <a:rPr lang="ru-RU" sz="13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всех вакансий, заявленных по округу. </a:t>
            </a:r>
          </a:p>
          <a:p>
            <a:pPr algn="just">
              <a:lnSpc>
                <a:spcPct val="114000"/>
              </a:lnSpc>
            </a:pPr>
            <a:r>
              <a:rPr lang="ru-RU" sz="13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Наименьшая доля вакансий заявлена работодателями в Югорском ЦЗН – 0,1%, </a:t>
            </a:r>
          </a:p>
          <a:p>
            <a:pPr algn="just">
              <a:lnSpc>
                <a:spcPct val="114000"/>
              </a:lnSpc>
            </a:pPr>
            <a:r>
              <a:rPr lang="ru-RU" sz="135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Покачевском</a:t>
            </a:r>
            <a:r>
              <a:rPr lang="ru-RU" sz="13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ЦЗН – 0,3%, Радужнинский ЦЗН – 1,1%.</a:t>
            </a:r>
          </a:p>
          <a:p>
            <a:pPr algn="just">
              <a:lnSpc>
                <a:spcPct val="114000"/>
              </a:lnSpc>
            </a:pPr>
            <a:r>
              <a:rPr lang="ru-RU" sz="135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По характеру работы</a:t>
            </a:r>
            <a:r>
              <a:rPr lang="ru-RU" sz="13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наибольшая доля рабочих мест </a:t>
            </a:r>
            <a:r>
              <a:rPr lang="ru-RU" sz="135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постоянного характера</a:t>
            </a:r>
            <a:r>
              <a:rPr lang="ru-RU" sz="13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заявлена работодателями в: </a:t>
            </a:r>
          </a:p>
          <a:p>
            <a:pPr marL="285750" indent="-285750" algn="just">
              <a:lnSpc>
                <a:spcPct val="114000"/>
              </a:lnSpc>
              <a:buFontTx/>
              <a:buChar char="-"/>
            </a:pPr>
            <a:r>
              <a:rPr lang="ru-RU" sz="13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Сургутский </a:t>
            </a:r>
            <a:r>
              <a:rPr lang="ru-RU" sz="13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ЦЗН </a:t>
            </a:r>
            <a:r>
              <a:rPr lang="ru-RU" sz="13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92,4%;</a:t>
            </a:r>
          </a:p>
          <a:p>
            <a:pPr marL="285750" indent="-285750" algn="just">
              <a:lnSpc>
                <a:spcPct val="114000"/>
              </a:lnSpc>
              <a:buFontTx/>
              <a:buChar char="-"/>
            </a:pPr>
            <a:r>
              <a:rPr lang="ru-RU" sz="13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Югорский ЦЗН – 87,5%;</a:t>
            </a:r>
            <a:endParaRPr lang="ru-RU" sz="135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14000"/>
              </a:lnSpc>
              <a:buFontTx/>
              <a:buChar char="-"/>
            </a:pPr>
            <a:r>
              <a:rPr lang="ru-RU" sz="13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Покачевский ЦЗН – 75,0%;</a:t>
            </a:r>
          </a:p>
          <a:p>
            <a:pPr marL="285750" indent="-285750" algn="just">
              <a:lnSpc>
                <a:spcPct val="114000"/>
              </a:lnSpc>
              <a:buFontTx/>
              <a:buChar char="-"/>
            </a:pPr>
            <a:r>
              <a:rPr lang="ru-RU" sz="13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Няганский ЦЗН </a:t>
            </a:r>
            <a:r>
              <a:rPr lang="ru-RU" sz="13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13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66,5%</a:t>
            </a:r>
          </a:p>
          <a:p>
            <a:pPr algn="just">
              <a:lnSpc>
                <a:spcPct val="114000"/>
              </a:lnSpc>
            </a:pPr>
            <a:r>
              <a:rPr lang="ru-RU" sz="13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    Мегионский </a:t>
            </a:r>
            <a:r>
              <a:rPr lang="ru-RU" sz="13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ЦЗН – </a:t>
            </a:r>
            <a:r>
              <a:rPr lang="ru-RU" sz="13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62,7% от общего числа вакансий, заявленных в центр занятости населения. 	</a:t>
            </a:r>
          </a:p>
          <a:p>
            <a:pPr algn="just">
              <a:lnSpc>
                <a:spcPct val="114000"/>
              </a:lnSpc>
            </a:pPr>
            <a:r>
              <a:rPr lang="ru-RU" sz="13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sz="13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Наименьшая доля заявлена в </a:t>
            </a:r>
            <a:r>
              <a:rPr lang="ru-RU" sz="13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Октябрьский ЦЗН – </a:t>
            </a:r>
            <a:r>
              <a:rPr lang="ru-RU" sz="13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3,5%, Междуреченский ЦЗН – 5,4%, Лангепасский ЦЗН – 27,8%.</a:t>
            </a:r>
            <a:endParaRPr lang="ru-RU" sz="135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14000"/>
              </a:lnSpc>
            </a:pPr>
            <a:r>
              <a:rPr lang="ru-RU" sz="13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В 11 центрах занятости населения доля вакансий </a:t>
            </a:r>
            <a:r>
              <a:rPr lang="ru-RU" sz="135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временного характера </a:t>
            </a:r>
            <a:r>
              <a:rPr lang="ru-RU" sz="13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составляет более 50% в </a:t>
            </a:r>
            <a:r>
              <a:rPr lang="ru-RU" sz="13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общем числе вакансий, заявленных в центр занятости </a:t>
            </a:r>
            <a:r>
              <a:rPr lang="ru-RU" sz="13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населения, наибольшая в: </a:t>
            </a:r>
          </a:p>
          <a:p>
            <a:pPr marL="285750" indent="-285750" algn="just">
              <a:lnSpc>
                <a:spcPct val="114000"/>
              </a:lnSpc>
              <a:buFontTx/>
              <a:buChar char="-"/>
            </a:pPr>
            <a:r>
              <a:rPr lang="ru-RU" sz="13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Октябрьский ЦЗН – </a:t>
            </a:r>
            <a:r>
              <a:rPr lang="ru-RU" sz="13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96,5%; </a:t>
            </a:r>
            <a:endParaRPr lang="ru-RU" sz="135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14000"/>
              </a:lnSpc>
              <a:buFontTx/>
              <a:buChar char="-"/>
            </a:pPr>
            <a:r>
              <a:rPr lang="ru-RU" sz="13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Междуреченский </a:t>
            </a:r>
            <a:r>
              <a:rPr lang="ru-RU" sz="13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ЦЗН – </a:t>
            </a:r>
            <a:r>
              <a:rPr lang="ru-RU" sz="13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94,6%;</a:t>
            </a:r>
          </a:p>
          <a:p>
            <a:pPr marL="285750" indent="-285750" algn="just">
              <a:lnSpc>
                <a:spcPct val="114000"/>
              </a:lnSpc>
              <a:buFontTx/>
              <a:buChar char="-"/>
            </a:pPr>
            <a:r>
              <a:rPr lang="ru-RU" sz="13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Лангепасский ЦЗН – 72,2%;</a:t>
            </a:r>
          </a:p>
          <a:p>
            <a:pPr algn="just">
              <a:lnSpc>
                <a:spcPct val="114000"/>
              </a:lnSpc>
            </a:pPr>
            <a:r>
              <a:rPr lang="ru-RU" sz="13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    Нижневартовский ЦЗН </a:t>
            </a:r>
            <a:r>
              <a:rPr lang="ru-RU" sz="13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13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65,9%;</a:t>
            </a:r>
          </a:p>
          <a:p>
            <a:pPr algn="just">
              <a:lnSpc>
                <a:spcPct val="114000"/>
              </a:lnSpc>
            </a:pPr>
            <a:r>
              <a:rPr lang="ru-RU" sz="13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13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Березовский ЦЗН </a:t>
            </a:r>
            <a:r>
              <a:rPr lang="ru-RU" sz="13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13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61,5%.</a:t>
            </a:r>
          </a:p>
        </p:txBody>
      </p:sp>
    </p:spTree>
    <p:extLst>
      <p:ext uri="{BB962C8B-B14F-4D97-AF65-F5344CB8AC3E}">
        <p14:creationId xmlns:p14="http://schemas.microsoft.com/office/powerpoint/2010/main" val="29295470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064896" cy="576064"/>
          </a:xfrm>
        </p:spPr>
        <p:txBody>
          <a:bodyPr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Количество вакансий, заявленных работодателями в органы службы занятости населения в июле 2023 года</a:t>
            </a:r>
            <a:b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628844"/>
              </p:ext>
            </p:extLst>
          </p:nvPr>
        </p:nvGraphicFramePr>
        <p:xfrm>
          <a:off x="251520" y="908720"/>
          <a:ext cx="8712967" cy="525658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469156"/>
                <a:gridCol w="2056437"/>
                <a:gridCol w="1958672"/>
                <a:gridCol w="2228702"/>
              </a:tblGrid>
              <a:tr h="786894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 ЦЗН 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38" marR="8038" marT="8038" marB="0" anchor="ctr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вакансий, ед.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38" marR="8038" marT="8038" marB="0" anchor="ctr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том числе </a:t>
                      </a:r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постоянного характера </a:t>
                      </a:r>
                      <a:endParaRPr lang="ru-RU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0" fontAlgn="b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38" marR="8038" marT="8038" marB="0" anchor="ctr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Доля вакансий постоянного характера в общем числе вакансий, </a:t>
                      </a:r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38" marR="8038" marT="8038" marB="0" anchor="ctr">
                    <a:solidFill>
                      <a:srgbClr val="006600"/>
                    </a:solidFill>
                  </a:tcPr>
                </a:tc>
              </a:tr>
              <a:tr h="278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Белоярский ЦЗН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38,5</a:t>
                      </a:r>
                    </a:p>
                  </a:txBody>
                  <a:tcPr marL="9525" marR="9525" marT="9525" marB="0" anchor="b"/>
                </a:tc>
              </a:tr>
              <a:tr h="2283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Березовский ЦЗН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41,9</a:t>
                      </a:r>
                    </a:p>
                  </a:txBody>
                  <a:tcPr marL="9525" marR="9525" marT="9525" marB="0" anchor="b"/>
                </a:tc>
              </a:tr>
              <a:tr h="2283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Когалымский ЦЗН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62,6</a:t>
                      </a:r>
                    </a:p>
                  </a:txBody>
                  <a:tcPr marL="9525" marR="9525" marT="9525" marB="0" anchor="b"/>
                </a:tc>
              </a:tr>
              <a:tr h="2283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Лангепасский ЦЗН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27,8</a:t>
                      </a:r>
                    </a:p>
                  </a:txBody>
                  <a:tcPr marL="9525" marR="9525" marT="9525" marB="0" anchor="b"/>
                </a:tc>
              </a:tr>
              <a:tr h="2283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Мегионский ЦЗН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62,7</a:t>
                      </a:r>
                    </a:p>
                  </a:txBody>
                  <a:tcPr marL="9525" marR="9525" marT="9525" marB="0" anchor="b"/>
                </a:tc>
              </a:tr>
              <a:tr h="2283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Междуреченский ЦЗН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5,4</a:t>
                      </a:r>
                    </a:p>
                  </a:txBody>
                  <a:tcPr marL="9525" marR="9525" marT="9525" marB="0" anchor="b"/>
                </a:tc>
              </a:tr>
              <a:tr h="2283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Нефтеюганский ЦЗН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59,6</a:t>
                      </a:r>
                    </a:p>
                  </a:txBody>
                  <a:tcPr marL="9525" marR="9525" marT="9525" marB="0" anchor="b"/>
                </a:tc>
              </a:tr>
              <a:tr h="2283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Нижневартовский ЦЗН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1 274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34,1</a:t>
                      </a:r>
                    </a:p>
                  </a:txBody>
                  <a:tcPr marL="9525" marR="9525" marT="9525" marB="0" anchor="b"/>
                </a:tc>
              </a:tr>
              <a:tr h="2283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Няганский ЦЗН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66,5</a:t>
                      </a:r>
                    </a:p>
                  </a:txBody>
                  <a:tcPr marL="9525" marR="9525" marT="9525" marB="0" anchor="b"/>
                </a:tc>
              </a:tr>
              <a:tr h="2283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Октябрьский ЦЗН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/>
                </a:tc>
              </a:tr>
              <a:tr h="2283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Покачевский ЦЗН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75,0</a:t>
                      </a:r>
                    </a:p>
                  </a:txBody>
                  <a:tcPr marL="9525" marR="9525" marT="9525" marB="0" anchor="b"/>
                </a:tc>
              </a:tr>
              <a:tr h="2283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Пыть-Яхский ЦЗН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45,2</a:t>
                      </a:r>
                    </a:p>
                  </a:txBody>
                  <a:tcPr marL="9525" marR="9525" marT="9525" marB="0" anchor="b"/>
                </a:tc>
              </a:tr>
              <a:tr h="2283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Радужнинский ЦЗН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48,2</a:t>
                      </a:r>
                    </a:p>
                  </a:txBody>
                  <a:tcPr marL="9525" marR="9525" marT="9525" marB="0" anchor="b"/>
                </a:tc>
              </a:tr>
              <a:tr h="2283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Советский ЦЗН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41,3</a:t>
                      </a:r>
                    </a:p>
                  </a:txBody>
                  <a:tcPr marL="9525" marR="9525" marT="9525" marB="0" anchor="b"/>
                </a:tc>
              </a:tr>
              <a:tr h="2283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Сургутский ЦЗН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1 645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1 520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92,4</a:t>
                      </a:r>
                    </a:p>
                  </a:txBody>
                  <a:tcPr marL="9525" marR="9525" marT="9525" marB="0" anchor="b"/>
                </a:tc>
              </a:tr>
              <a:tr h="2283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Урайский ЦЗН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39,7</a:t>
                      </a:r>
                    </a:p>
                  </a:txBody>
                  <a:tcPr marL="9525" marR="9525" marT="9525" marB="0" anchor="b"/>
                </a:tc>
              </a:tr>
              <a:tr h="2283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Ханты-Мансийский ЦЗН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48,0</a:t>
                      </a:r>
                    </a:p>
                  </a:txBody>
                  <a:tcPr marL="9525" marR="9525" marT="9525" marB="0" anchor="b"/>
                </a:tc>
              </a:tr>
              <a:tr h="2283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Югорский ЦЗН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87,5</a:t>
                      </a:r>
                    </a:p>
                  </a:txBody>
                  <a:tcPr marL="9525" marR="9525" marT="9525" marB="0" anchor="b"/>
                </a:tc>
              </a:tr>
              <a:tr h="30936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 по округу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7 508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4 196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55,9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3966" y="1196752"/>
            <a:ext cx="8668995" cy="4924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300" b="1" dirty="0" smtClean="0">
                <a:solidFill>
                  <a:schemeClr val="tx1"/>
                </a:solidFill>
              </a:rPr>
              <a:t>Спрос и предложение рабочей силы в разрезе видов </a:t>
            </a:r>
            <a:r>
              <a:rPr lang="ru-RU" sz="1300" b="1" dirty="0">
                <a:solidFill>
                  <a:schemeClr val="tx1"/>
                </a:solidFill>
              </a:rPr>
              <a:t>экономической </a:t>
            </a:r>
            <a:r>
              <a:rPr lang="ru-RU" sz="1300" b="1" dirty="0" smtClean="0">
                <a:solidFill>
                  <a:schemeClr val="tx1"/>
                </a:solidFill>
              </a:rPr>
              <a:t>деятельности </a:t>
            </a:r>
          </a:p>
          <a:p>
            <a:pPr algn="ctr"/>
            <a:r>
              <a:rPr lang="ru-RU" sz="1300" b="1" dirty="0" smtClean="0">
                <a:solidFill>
                  <a:schemeClr val="tx1"/>
                </a:solidFill>
              </a:rPr>
              <a:t>по состоянию на 1 августа 2023 года</a:t>
            </a:r>
            <a:endParaRPr lang="ru-RU" sz="13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515273"/>
              </p:ext>
            </p:extLst>
          </p:nvPr>
        </p:nvGraphicFramePr>
        <p:xfrm>
          <a:off x="163966" y="1772816"/>
          <a:ext cx="8751561" cy="4238202"/>
        </p:xfrm>
        <a:graphic>
          <a:graphicData uri="http://schemas.openxmlformats.org/drawingml/2006/table">
            <a:tbl>
              <a:tblPr firstRow="1" firstCol="1" bandRow="1">
                <a:effectLst/>
                <a:tableStyleId>{BC89EF96-8CEA-46FF-86C4-4CE0E7609802}</a:tableStyleId>
              </a:tblPr>
              <a:tblGrid>
                <a:gridCol w="6775283"/>
                <a:gridCol w="1115113"/>
                <a:gridCol w="861165"/>
              </a:tblGrid>
              <a:tr h="192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 вида экономической деятельности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144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Безработные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144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Вакансии*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144000" marT="0" marB="0" anchor="ctr"/>
                </a:tc>
              </a:tr>
              <a:tr h="1912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С</a:t>
                      </a:r>
                      <a:r>
                        <a:rPr lang="ru-RU" sz="1100" b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ельское</a:t>
                      </a: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, лесное хозяйство, охота, рыболовство и рыбоводство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</a:tr>
              <a:tr h="1912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Добыча </a:t>
                      </a: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полезных ископаемых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1363</a:t>
                      </a:r>
                    </a:p>
                  </a:txBody>
                  <a:tcPr marL="9525" marR="9525" marT="9525" marB="0" anchor="b"/>
                </a:tc>
              </a:tr>
              <a:tr h="1912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Обрабатывающие </a:t>
                      </a: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производства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</a:tr>
              <a:tr h="1912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Обеспечение </a:t>
                      </a: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электрической энергией, газом и паром; кондиционирование воздуха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</a:t>
                      </a:r>
                    </a:p>
                  </a:txBody>
                  <a:tcPr marL="9525" marR="9525" marT="9525" marB="0" anchor="b"/>
                </a:tc>
              </a:tr>
              <a:tr h="3742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Водоснабжение</a:t>
                      </a: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; водоотведение, организация сбора и утилизации отходов, деятельность по  </a:t>
                      </a:r>
                      <a:r>
                        <a:rPr lang="ru-RU" sz="1100" b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ликвидации </a:t>
                      </a: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загрязнений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</a:tr>
              <a:tr h="1912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Строительство</a:t>
                      </a:r>
                      <a:endParaRPr lang="ru-RU" sz="11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606</a:t>
                      </a:r>
                    </a:p>
                  </a:txBody>
                  <a:tcPr marL="9525" marR="9525" marT="9525" marB="0" anchor="b"/>
                </a:tc>
              </a:tr>
              <a:tr h="1912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Торговля </a:t>
                      </a: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оптовая и розничная; ремонт автотранспортных средств и мотоциклов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374</a:t>
                      </a:r>
                    </a:p>
                  </a:txBody>
                  <a:tcPr marL="9525" marR="9525" marT="9525" marB="0" anchor="b"/>
                </a:tc>
              </a:tr>
              <a:tr h="1912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Транспортировка </a:t>
                      </a: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 хранение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466</a:t>
                      </a:r>
                    </a:p>
                  </a:txBody>
                  <a:tcPr marL="9525" marR="9525" marT="9525" marB="0" anchor="b"/>
                </a:tc>
              </a:tr>
              <a:tr h="1912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Деятельность </a:t>
                      </a: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гостиниц и предприятий общественного питания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</a:t>
                      </a:r>
                    </a:p>
                  </a:txBody>
                  <a:tcPr marL="9525" marR="9525" marT="9525" marB="0" anchor="b"/>
                </a:tc>
              </a:tr>
              <a:tr h="1912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Деятельность </a:t>
                      </a: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области информации и связи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</a:tr>
              <a:tr h="1912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Деятельность </a:t>
                      </a: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финансовая и страховая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</a:tr>
              <a:tr h="1912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Деятельность </a:t>
                      </a: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 операциям с недвижимым имуществом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194</a:t>
                      </a:r>
                    </a:p>
                  </a:txBody>
                  <a:tcPr marL="9525" marR="9525" marT="9525" marB="0" anchor="b"/>
                </a:tc>
              </a:tr>
              <a:tr h="2110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Деятельность </a:t>
                      </a: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профессиональная, научная и техническая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</a:tr>
              <a:tr h="1912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Деятельность </a:t>
                      </a: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административная и сопутствующие дополнительные услуги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241</a:t>
                      </a:r>
                    </a:p>
                  </a:txBody>
                  <a:tcPr marL="9525" marR="9525" marT="9525" marB="0" anchor="b"/>
                </a:tc>
              </a:tr>
              <a:tr h="1912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Государственное </a:t>
                      </a: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управление и обеспечение военной безопасности; социальное обеспечение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b"/>
                </a:tc>
              </a:tr>
              <a:tr h="1912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Образование</a:t>
                      </a:r>
                      <a:endParaRPr lang="ru-RU" sz="11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423</a:t>
                      </a:r>
                    </a:p>
                  </a:txBody>
                  <a:tcPr marL="9525" marR="9525" marT="9525" marB="0" anchor="b"/>
                </a:tc>
              </a:tr>
              <a:tr h="1912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Деятельность </a:t>
                      </a: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области здравоохранения и социальных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445</a:t>
                      </a:r>
                    </a:p>
                  </a:txBody>
                  <a:tcPr marL="9525" marR="9525" marT="9525" marB="0" anchor="b"/>
                </a:tc>
              </a:tr>
              <a:tr h="1912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Деятельность </a:t>
                      </a: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области культуры, спорта, организации досуга и развлечений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</a:t>
                      </a:r>
                    </a:p>
                  </a:txBody>
                  <a:tcPr marL="9525" marR="9525" marT="9525" marB="0" anchor="b"/>
                </a:tc>
              </a:tr>
              <a:tr h="1912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100" b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Предоставление </a:t>
                      </a:r>
                      <a:r>
                        <a:rPr lang="ru-RU" sz="1100" b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прочих видов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47583" y="6439429"/>
            <a:ext cx="8900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</a:rPr>
              <a:t>*</a:t>
            </a:r>
            <a:r>
              <a:rPr lang="ru-RU" sz="1100" dirty="0" smtClean="0">
                <a:solidFill>
                  <a:schemeClr val="bg1"/>
                </a:solidFill>
              </a:rPr>
              <a:t>без учета вакансий </a:t>
            </a:r>
            <a:r>
              <a:rPr lang="ru-RU" sz="1100" dirty="0">
                <a:solidFill>
                  <a:schemeClr val="bg1"/>
                </a:solidFill>
              </a:rPr>
              <a:t>для временного трудоустройства несовершеннолетних </a:t>
            </a:r>
            <a:r>
              <a:rPr lang="ru-RU" sz="1100" dirty="0" smtClean="0">
                <a:solidFill>
                  <a:schemeClr val="bg1"/>
                </a:solidFill>
              </a:rPr>
              <a:t>граждан </a:t>
            </a:r>
            <a:r>
              <a:rPr lang="ru-RU" sz="1100" dirty="0">
                <a:solidFill>
                  <a:schemeClr val="bg1"/>
                </a:solidFill>
              </a:rPr>
              <a:t>в свободное от учебы </a:t>
            </a:r>
            <a:r>
              <a:rPr lang="ru-RU" sz="1100" dirty="0" smtClean="0">
                <a:solidFill>
                  <a:schemeClr val="bg1"/>
                </a:solidFill>
              </a:rPr>
              <a:t>время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4690" y="284455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latin typeface="Arial" pitchFamily="34" charset="0"/>
                <a:cs typeface="Arial" pitchFamily="34" charset="0"/>
              </a:rPr>
              <a:t>	В структуре спроса и предложения рабочей силы в июле 2023 года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отмечено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превышение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заявленных вакансий над числом безработных,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зарегистрированных в органах службы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занятости. 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В то же время, по отдельным видам экономической деятельности наблюдается превышение числа безработных над количеством вакансий, наибольшее – в сфере деятельности финансовой и страховой (в 4,3 раза).</a:t>
            </a:r>
            <a:endParaRPr lang="ru-RU" sz="12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66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5365" y="1556792"/>
            <a:ext cx="85012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/>
              <a:t>Средний уровень оплаты труда по вакансиям </a:t>
            </a:r>
            <a:r>
              <a:rPr lang="ru-RU" sz="1400" b="1" u="sng" dirty="0" smtClean="0"/>
              <a:t>постоянного характера</a:t>
            </a:r>
            <a:r>
              <a:rPr lang="ru-RU" sz="1400" b="1" dirty="0" smtClean="0"/>
              <a:t>, заявленным в органы службы занятости населения в июле 2023 года (по </a:t>
            </a:r>
            <a:r>
              <a:rPr lang="ru-RU" sz="1400" b="1" dirty="0"/>
              <a:t>видам экономической </a:t>
            </a:r>
            <a:r>
              <a:rPr lang="ru-RU" sz="1400" b="1" dirty="0" smtClean="0"/>
              <a:t>деятельности)</a:t>
            </a:r>
            <a:endParaRPr lang="ru-RU" sz="1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3620" y="225282"/>
            <a:ext cx="871296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Средний уровень оплаты труда заявленных вакансий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постоянного характера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составил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в июле 2023 года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по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рабочим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профессиям 77 198 руб., служащим – 57 778 руб. (в июле 2022 года – 67 640 руб. и 51 424 руб. соответственно).</a:t>
            </a:r>
          </a:p>
          <a:p>
            <a:pPr algn="just"/>
            <a:r>
              <a:rPr lang="ru-RU" sz="1200" dirty="0" smtClean="0">
                <a:latin typeface="Arial" pitchFamily="34" charset="0"/>
                <a:cs typeface="Arial" pitchFamily="34" charset="0"/>
              </a:rPr>
              <a:t>         Максимальный уровень оплаты труда в июле 2023 года отмечен по вакансиям, заявленным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организациями в сфере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строительства – 100 362 рублей.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Минимальный уровень оплаты труда в сфере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культуры, спорта, организации досуга и развлечений – 40 794 рублей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744570"/>
              </p:ext>
            </p:extLst>
          </p:nvPr>
        </p:nvGraphicFramePr>
        <p:xfrm>
          <a:off x="251520" y="2007329"/>
          <a:ext cx="8565067" cy="4161882"/>
        </p:xfrm>
        <a:graphic>
          <a:graphicData uri="http://schemas.openxmlformats.org/drawingml/2006/table">
            <a:tbl>
              <a:tblPr firstRow="1" firstCol="1" bandRow="1">
                <a:effectLst/>
                <a:tableStyleId>{BC89EF96-8CEA-46FF-86C4-4CE0E7609802}</a:tableStyleId>
              </a:tblPr>
              <a:tblGrid>
                <a:gridCol w="7007782"/>
                <a:gridCol w="1557285"/>
              </a:tblGrid>
              <a:tr h="36004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 вида экономической деятельности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091" marR="7091" marT="709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Средний уровень оплаты труда, руб.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091" marR="7091" marT="7091" marB="0" anchor="ctr"/>
                </a:tc>
              </a:tr>
              <a:tr h="191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СЕЛЬСКОЕ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ЛЕСНОЕ ХОЗЯЙСТВО, ОХОТА, РЫБОЛОВСТВО И РЫБОВОДСТВО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47 285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1429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ДОБЫЧА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ПОЛЕЗНЫХ ИСКОПАЕМЫХ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85 986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8083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ОБРАБАТЫВАЮЩИЕ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ПРОИЗВОДСТВА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69 533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721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ОБЕСПЕЧЕНИЕ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ЭЛЕКТРИЧЕСКОЙ ЭНЕРГИЕЙ, ГАЗОМ И ПАРОМ; КОНДИЦИОНИРОВАНИЕ ВОЗДУХА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58 928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1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ВОДОСНАБЖЕНИЕ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; ВОДООТВЕДЕНИЕ, ОРГАНИЗАЦИЯ СБОРА И УТИЛИЗАЦИИ ОТХОДОВ, ДЕЯТЕЛЬНОСТЬ ПО ЛИКВИДАЦИИ ЗАГРЯЗНЕНИЙ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41 683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1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СТРОИТЕЛЬСТВО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100 362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407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ТОРГОВЛЯ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ОПТОВАЯ И РОЗНИЧНАЯ; РЕМОНТ АВТОТРАНСПОРТНЫХ СРЕДСТВ И МОТОЦИКЛОВ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55 262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1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ТРАНСПОРТИРОВКА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 ХРАНЕНИЕ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78 180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379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ДЕЯТЕЛЬНОСТЬ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ГОСТИНИЦ И ПРЕДПРИЯТИЙ ОБЩЕСТВЕННОГО ПИТАНИЯ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47 119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1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ДЕЯТЕЛЬНОСТЬ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ОБЛАСТИ ИНФОРМАЦИИ И СВЯЗИ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56 311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1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ДЕЯТЕЛЬНОСТЬ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ФИНАНСОВАЯ И СТРАХОВАЯ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57 023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1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ДЕЯТЕЛЬНОСТЬ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 ОПЕРАЦИЯМ С НЕДВИЖИМЫМ ИМУЩЕСТВОМ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49 776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1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ДЕЯТЕЛЬНОСТЬ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ПРОФЕССИОНАЛЬНАЯ, НАУЧНАЯ И ТЕХНИЧЕСКАЯ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51 159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1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ДЕЯТЕЛЬНОСТЬ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АДМИНИСТРАТИВНАЯ И СОПУТСТВУЮЩИЕ ДОПОЛНИТЕЛЬНЫЕ УСЛУГИ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45 777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1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ГОСУДАРСТВЕННОЕ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УПРАВЛЕНИЕ И ОБЕСПЕЧЕНИЕ ВОЕННОЙ БЕЗОПАСНОСТИ; СОЦИАЛЬНОЕ ОБЕСПЕЧЕНИЕ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48 076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1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ОБРАЗОВАНИЕ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40 937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1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ДЕЯТЕЛЬНОСТЬ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ОБЛАСТИ ЗДРАВООХРАНЕНИЯ И СОЦИАЛЬНЫХ УСЛУГ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55 571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1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ДЕЯТЕЛЬНОСТЬ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ОБЛАСТИ КУЛЬТУРЫ, СПОРТА, ОРГАНИЗАЦИИ ДОСУГА И РАЗВЛЕЧЕНИЙ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40 794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1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ПРЕДОСТАВЛЕНИЕ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ПРОЧИХ ВИДОВ УСЛУГ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49 861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518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504" y="260648"/>
            <a:ext cx="892899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         Анализ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базы данных вакансий </a:t>
            </a:r>
            <a:r>
              <a:rPr lang="ru-RU" sz="1300" b="1" dirty="0" smtClean="0">
                <a:latin typeface="Arial" pitchFamily="34" charset="0"/>
                <a:cs typeface="Arial" pitchFamily="34" charset="0"/>
              </a:rPr>
              <a:t>в июле 2023 года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 показывает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, что самая низкая заработная плата по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вакансиям </a:t>
            </a:r>
            <a:r>
              <a:rPr lang="ru-RU" sz="1300" b="1" dirty="0" smtClean="0">
                <a:latin typeface="Arial" pitchFamily="34" charset="0"/>
                <a:cs typeface="Arial" pitchFamily="34" charset="0"/>
              </a:rPr>
              <a:t>постоянного характера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заявлена работодателями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в Советском ЦЗН (43 382 руб.), </a:t>
            </a:r>
            <a:r>
              <a:rPr lang="ru-RU" sz="1300" dirty="0" err="1" smtClean="0">
                <a:latin typeface="Arial" pitchFamily="34" charset="0"/>
                <a:cs typeface="Arial" pitchFamily="34" charset="0"/>
              </a:rPr>
              <a:t>Радужнинском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 ЦЗН (47 442 руб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.),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Березовском ЦЗН (47 780 руб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.),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самая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высокая – в </a:t>
            </a:r>
            <a:r>
              <a:rPr lang="ru-RU" sz="1300" dirty="0" err="1" smtClean="0">
                <a:latin typeface="Arial" pitchFamily="34" charset="0"/>
                <a:cs typeface="Arial" pitchFamily="34" charset="0"/>
              </a:rPr>
              <a:t>Лангепасском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 ЦЗН (104 123 руб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.),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Когалымском ЦЗН (94 535 руб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.), </a:t>
            </a:r>
            <a:r>
              <a:rPr lang="ru-RU" sz="1300" dirty="0" err="1" smtClean="0">
                <a:latin typeface="Arial" pitchFamily="34" charset="0"/>
                <a:cs typeface="Arial" pitchFamily="34" charset="0"/>
              </a:rPr>
              <a:t>Мегионском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 ЦЗН (83 089 руб.).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7524" y="1224064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Количество вакансий постоянного характера, заявленных работодателями в органы службы занятости в июле 2023 года, в разрезе заработной платы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740352" y="1616479"/>
            <a:ext cx="11521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100" dirty="0" smtClean="0"/>
              <a:t>единиц</a:t>
            </a:r>
            <a:endParaRPr lang="ru-RU" sz="11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144731"/>
              </p:ext>
            </p:extLst>
          </p:nvPr>
        </p:nvGraphicFramePr>
        <p:xfrm>
          <a:off x="236216" y="1844824"/>
          <a:ext cx="8643506" cy="442411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137995"/>
                <a:gridCol w="779782"/>
                <a:gridCol w="702903"/>
                <a:gridCol w="717546"/>
                <a:gridCol w="746834"/>
                <a:gridCol w="746834"/>
                <a:gridCol w="702903"/>
                <a:gridCol w="702903"/>
                <a:gridCol w="702903"/>
                <a:gridCol w="702903"/>
              </a:tblGrid>
              <a:tr h="11392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 центра занятости населения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Размер заработной платы, руб.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33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10000 -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19999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20000-29999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30000-39999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40000-49999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50000 </a:t>
                      </a:r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59999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60000 - 69999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70000 - 79999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80000 - 89999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90000 - 99999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Сургутский ЦЗН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414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295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183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210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</a:tr>
              <a:tr h="2114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Нижневартовский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ЦЗН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</a:tr>
              <a:tr h="2114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Нефтеюганский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ЦЗН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</a:tr>
              <a:tr h="2114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Урайский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ЦЗН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</a:tr>
              <a:tr h="2114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Мегионский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ЦЗН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</a:tr>
              <a:tr h="2114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Лангепасский ЦЗН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</a:tr>
              <a:tr h="2114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Няганский ЦЗН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</a:tr>
              <a:tr h="2114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Когалымский ЦЗН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</a:tr>
              <a:tr h="25246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Радужнинский ЦЗН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</a:tr>
              <a:tr h="2114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Белоярский ЦЗН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</a:tr>
              <a:tr h="2114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Пыть-Яхский ЦЗН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</a:tr>
              <a:tr h="2114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Покачевский ЦЗН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</a:tr>
              <a:tr h="2114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Югорский ЦЗН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</a:tr>
              <a:tr h="2114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Советский ЦЗН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</a:tr>
              <a:tr h="2114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Березовский ЦЗН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</a:tr>
              <a:tr h="2114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Ханты-Мансийский ЦЗН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</a:tr>
              <a:tr h="2114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Междуреченский ЦЗН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</a:tr>
              <a:tr h="2114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Октябрьский ЦЗН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D1F0D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363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Другая 4">
      <a:dk1>
        <a:sysClr val="windowText" lastClr="000000"/>
      </a:dk1>
      <a:lt1>
        <a:sysClr val="window" lastClr="FFFFFF"/>
      </a:lt1>
      <a:dk2>
        <a:srgbClr val="339933"/>
      </a:dk2>
      <a:lt2>
        <a:srgbClr val="FEFAC9"/>
      </a:lt2>
      <a:accent1>
        <a:srgbClr val="00843C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57641</TotalTime>
  <Words>2226</Words>
  <Application>Microsoft Office PowerPoint</Application>
  <PresentationFormat>Экран (4:3)</PresentationFormat>
  <Paragraphs>660</Paragraphs>
  <Slides>14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 Unicode MS</vt:lpstr>
      <vt:lpstr>Arial</vt:lpstr>
      <vt:lpstr>Calibri</vt:lpstr>
      <vt:lpstr>Times New Roman</vt:lpstr>
      <vt:lpstr>Tw Cen MT</vt:lpstr>
      <vt:lpstr>Wingdings</vt:lpstr>
      <vt:lpstr>Соседство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Количество вакансий, заявленных работодателями в органы службы занятости населения в июле 2023 года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Халтурина Ольга Александровна</dc:creator>
  <cp:lastModifiedBy>Виноградова Татьяна Владимировна</cp:lastModifiedBy>
  <cp:revision>4251</cp:revision>
  <cp:lastPrinted>2021-04-21T10:58:22Z</cp:lastPrinted>
  <dcterms:modified xsi:type="dcterms:W3CDTF">2023-08-02T04:59:07Z</dcterms:modified>
</cp:coreProperties>
</file>